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3" r:id="rId2"/>
    <p:sldId id="294" r:id="rId3"/>
    <p:sldId id="295" r:id="rId4"/>
    <p:sldId id="296" r:id="rId5"/>
    <p:sldId id="297" r:id="rId6"/>
    <p:sldId id="298" r:id="rId7"/>
    <p:sldId id="299" r:id="rId8"/>
    <p:sldId id="300" r:id="rId9"/>
    <p:sldId id="301" r:id="rId10"/>
    <p:sldId id="303" r:id="rId11"/>
    <p:sldId id="304" r:id="rId12"/>
    <p:sldId id="305" r:id="rId13"/>
    <p:sldId id="306" r:id="rId14"/>
    <p:sldId id="307" r:id="rId15"/>
    <p:sldId id="308" r:id="rId16"/>
    <p:sldId id="309" r:id="rId17"/>
    <p:sldId id="310" r:id="rId18"/>
    <p:sldId id="312" r:id="rId19"/>
    <p:sldId id="313" r:id="rId20"/>
    <p:sldId id="314" r:id="rId21"/>
    <p:sldId id="315" r:id="rId22"/>
    <p:sldId id="316" r:id="rId23"/>
    <p:sldId id="317" r:id="rId24"/>
    <p:sldId id="318" r:id="rId25"/>
    <p:sldId id="319"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1" d="100"/>
          <a:sy n="101" d="100"/>
        </p:scale>
        <p:origin x="138"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AA184832-B012-4AB4-B876-4FE9E569A900}" type="datetimeFigureOut">
              <a:rPr lang="en-GB" smtClean="0"/>
              <a:t>28/10/2018</a:t>
            </a:fld>
            <a:endParaRPr lang="en-GB"/>
          </a:p>
        </p:txBody>
      </p:sp>
      <p:sp>
        <p:nvSpPr>
          <p:cNvPr id="5" name="Footer Placeholder 4"/>
          <p:cNvSpPr>
            <a:spLocks noGrp="1"/>
          </p:cNvSpPr>
          <p:nvPr>
            <p:ph type="ftr" sz="quarter" idx="11"/>
          </p:nvPr>
        </p:nvSpPr>
        <p:spPr>
          <a:xfrm>
            <a:off x="1371600" y="4323845"/>
            <a:ext cx="6400800" cy="365125"/>
          </a:xfrm>
        </p:spPr>
        <p:txBody>
          <a:bodyPr/>
          <a:lstStyle/>
          <a:p>
            <a:endParaRPr lang="en-GB"/>
          </a:p>
        </p:txBody>
      </p:sp>
      <p:sp>
        <p:nvSpPr>
          <p:cNvPr id="6" name="Slide Number Placeholder 5"/>
          <p:cNvSpPr>
            <a:spLocks noGrp="1"/>
          </p:cNvSpPr>
          <p:nvPr>
            <p:ph type="sldNum" sz="quarter" idx="12"/>
          </p:nvPr>
        </p:nvSpPr>
        <p:spPr>
          <a:xfrm>
            <a:off x="8077200" y="1430866"/>
            <a:ext cx="2743200" cy="365125"/>
          </a:xfrm>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3344094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A184832-B012-4AB4-B876-4FE9E569A900}" type="datetimeFigureOut">
              <a:rPr lang="en-GB" smtClean="0"/>
              <a:t>28/10/2018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1737321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AA184832-B012-4AB4-B876-4FE9E569A900}" type="datetimeFigureOut">
              <a:rPr lang="en-GB" smtClean="0"/>
              <a:t>28/10/2018</a:t>
            </a:fld>
            <a:endParaRPr lang="en-GB"/>
          </a:p>
        </p:txBody>
      </p:sp>
      <p:sp>
        <p:nvSpPr>
          <p:cNvPr id="6" name="Footer Placeholder 5"/>
          <p:cNvSpPr>
            <a:spLocks noGrp="1"/>
          </p:cNvSpPr>
          <p:nvPr>
            <p:ph type="ftr" sz="quarter" idx="11"/>
          </p:nvPr>
        </p:nvSpPr>
        <p:spPr>
          <a:xfrm>
            <a:off x="685800" y="379941"/>
            <a:ext cx="6991492" cy="365125"/>
          </a:xfrm>
        </p:spPr>
        <p:txBody>
          <a:bodyPr/>
          <a:lstStyle/>
          <a:p>
            <a:endParaRPr lang="en-GB"/>
          </a:p>
        </p:txBody>
      </p:sp>
      <p:sp>
        <p:nvSpPr>
          <p:cNvPr id="7" name="Slide Number Placeholder 6"/>
          <p:cNvSpPr>
            <a:spLocks noGrp="1"/>
          </p:cNvSpPr>
          <p:nvPr>
            <p:ph type="sldNum" sz="quarter" idx="12"/>
          </p:nvPr>
        </p:nvSpPr>
        <p:spPr>
          <a:xfrm>
            <a:off x="10862452" y="381000"/>
            <a:ext cx="643748" cy="365125"/>
          </a:xfrm>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4077428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AA184832-B012-4AB4-B876-4FE9E569A900}" type="datetimeFigureOut">
              <a:rPr lang="en-GB" smtClean="0"/>
              <a:t>28/10/2018</a:t>
            </a:fld>
            <a:endParaRPr lang="en-GB"/>
          </a:p>
        </p:txBody>
      </p:sp>
      <p:sp>
        <p:nvSpPr>
          <p:cNvPr id="6" name="Footer Placeholder 5"/>
          <p:cNvSpPr>
            <a:spLocks noGrp="1"/>
          </p:cNvSpPr>
          <p:nvPr>
            <p:ph type="ftr" sz="quarter" idx="11"/>
          </p:nvPr>
        </p:nvSpPr>
        <p:spPr>
          <a:xfrm>
            <a:off x="685800" y="379941"/>
            <a:ext cx="6991492" cy="365125"/>
          </a:xfrm>
        </p:spPr>
        <p:txBody>
          <a:bodyPr/>
          <a:lstStyle/>
          <a:p>
            <a:endParaRPr lang="en-GB"/>
          </a:p>
        </p:txBody>
      </p:sp>
      <p:sp>
        <p:nvSpPr>
          <p:cNvPr id="7" name="Slide Number Placeholder 6"/>
          <p:cNvSpPr>
            <a:spLocks noGrp="1"/>
          </p:cNvSpPr>
          <p:nvPr>
            <p:ph type="sldNum" sz="quarter" idx="12"/>
          </p:nvPr>
        </p:nvSpPr>
        <p:spPr>
          <a:xfrm>
            <a:off x="10862452" y="381000"/>
            <a:ext cx="643748" cy="365125"/>
          </a:xfrm>
        </p:spPr>
        <p:txBody>
          <a:bodyPr/>
          <a:lstStyle/>
          <a:p>
            <a:fld id="{494A5E1F-4F2C-4F1D-A2F6-9B99E4E7AB6B}" type="slidenum">
              <a:rPr lang="en-GB" smtClean="0"/>
              <a:t>‹#›</a:t>
            </a:fld>
            <a:endParaRPr lang="en-GB"/>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058492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AA184832-B012-4AB4-B876-4FE9E569A900}" type="datetimeFigureOut">
              <a:rPr lang="en-GB" smtClean="0"/>
              <a:t>28/10/2018</a:t>
            </a:fld>
            <a:endParaRPr lang="en-GB"/>
          </a:p>
        </p:txBody>
      </p:sp>
      <p:sp>
        <p:nvSpPr>
          <p:cNvPr id="6" name="Footer Placeholder 5"/>
          <p:cNvSpPr>
            <a:spLocks noGrp="1"/>
          </p:cNvSpPr>
          <p:nvPr>
            <p:ph type="ftr" sz="quarter" idx="11"/>
          </p:nvPr>
        </p:nvSpPr>
        <p:spPr>
          <a:xfrm>
            <a:off x="685800" y="378883"/>
            <a:ext cx="6991492" cy="365125"/>
          </a:xfrm>
        </p:spPr>
        <p:txBody>
          <a:bodyPr/>
          <a:lstStyle/>
          <a:p>
            <a:endParaRPr lang="en-GB"/>
          </a:p>
        </p:txBody>
      </p:sp>
      <p:sp>
        <p:nvSpPr>
          <p:cNvPr id="7" name="Slide Number Placeholder 6"/>
          <p:cNvSpPr>
            <a:spLocks noGrp="1"/>
          </p:cNvSpPr>
          <p:nvPr>
            <p:ph type="sldNum" sz="quarter" idx="12"/>
          </p:nvPr>
        </p:nvSpPr>
        <p:spPr>
          <a:xfrm>
            <a:off x="10862452" y="381000"/>
            <a:ext cx="643748" cy="365125"/>
          </a:xfrm>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39254125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AA184832-B012-4AB4-B876-4FE9E569A900}" type="datetimeFigureOut">
              <a:rPr lang="en-GB" smtClean="0"/>
              <a:t>28/10/2018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2610085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AA184832-B012-4AB4-B876-4FE9E569A900}" type="datetimeFigureOut">
              <a:rPr lang="en-GB" smtClean="0"/>
              <a:t>28/10/2018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32054597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184832-B012-4AB4-B876-4FE9E569A900}" type="datetimeFigureOut">
              <a:rPr lang="en-GB" smtClean="0"/>
              <a:t>28/10/2018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40548052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AA184832-B012-4AB4-B876-4FE9E569A900}" type="datetimeFigureOut">
              <a:rPr lang="en-GB" smtClean="0"/>
              <a:t>28/10/2018</a:t>
            </a:fld>
            <a:endParaRPr lang="en-GB"/>
          </a:p>
        </p:txBody>
      </p:sp>
      <p:sp>
        <p:nvSpPr>
          <p:cNvPr id="5" name="Footer Placeholder 4"/>
          <p:cNvSpPr>
            <a:spLocks noGrp="1"/>
          </p:cNvSpPr>
          <p:nvPr>
            <p:ph type="ftr" sz="quarter" idx="11"/>
          </p:nvPr>
        </p:nvSpPr>
        <p:spPr>
          <a:xfrm>
            <a:off x="685800" y="381000"/>
            <a:ext cx="6991492" cy="365125"/>
          </a:xfrm>
        </p:spPr>
        <p:txBody>
          <a:bodyPr/>
          <a:lstStyle/>
          <a:p>
            <a:endParaRPr lang="en-GB"/>
          </a:p>
        </p:txBody>
      </p:sp>
      <p:sp>
        <p:nvSpPr>
          <p:cNvPr id="6" name="Slide Number Placeholder 5"/>
          <p:cNvSpPr>
            <a:spLocks noGrp="1"/>
          </p:cNvSpPr>
          <p:nvPr>
            <p:ph type="sldNum" sz="quarter" idx="12"/>
          </p:nvPr>
        </p:nvSpPr>
        <p:spPr>
          <a:xfrm>
            <a:off x="10862452" y="381000"/>
            <a:ext cx="643748" cy="365125"/>
          </a:xfrm>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3972526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184832-B012-4AB4-B876-4FE9E569A900}" type="datetimeFigureOut">
              <a:rPr lang="en-GB" smtClean="0"/>
              <a:t>28/10/2018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547845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AA184832-B012-4AB4-B876-4FE9E569A900}" type="datetimeFigureOut">
              <a:rPr lang="en-GB" smtClean="0"/>
              <a:t>28/10/2018</a:t>
            </a:fld>
            <a:endParaRPr lang="en-GB"/>
          </a:p>
        </p:txBody>
      </p:sp>
      <p:sp>
        <p:nvSpPr>
          <p:cNvPr id="5" name="Footer Placeholder 4"/>
          <p:cNvSpPr>
            <a:spLocks noGrp="1"/>
          </p:cNvSpPr>
          <p:nvPr>
            <p:ph type="ftr" sz="quarter" idx="11"/>
          </p:nvPr>
        </p:nvSpPr>
        <p:spPr>
          <a:xfrm>
            <a:off x="685800" y="381001"/>
            <a:ext cx="6991492" cy="364065"/>
          </a:xfrm>
        </p:spPr>
        <p:txBody>
          <a:bodyPr/>
          <a:lstStyle/>
          <a:p>
            <a:endParaRPr lang="en-GB"/>
          </a:p>
        </p:txBody>
      </p:sp>
      <p:sp>
        <p:nvSpPr>
          <p:cNvPr id="6" name="Slide Number Placeholder 5"/>
          <p:cNvSpPr>
            <a:spLocks noGrp="1"/>
          </p:cNvSpPr>
          <p:nvPr>
            <p:ph type="sldNum" sz="quarter" idx="12"/>
          </p:nvPr>
        </p:nvSpPr>
        <p:spPr>
          <a:xfrm>
            <a:off x="10862452" y="381000"/>
            <a:ext cx="643748" cy="365125"/>
          </a:xfrm>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412660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184832-B012-4AB4-B876-4FE9E569A900}" type="datetimeFigureOut">
              <a:rPr lang="en-GB" smtClean="0"/>
              <a:t>28/10/2018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1399140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184832-B012-4AB4-B876-4FE9E569A900}" type="datetimeFigureOut">
              <a:rPr lang="en-GB" smtClean="0"/>
              <a:t>28/10/2018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1213101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184832-B012-4AB4-B876-4FE9E569A900}" type="datetimeFigureOut">
              <a:rPr lang="en-GB" smtClean="0"/>
              <a:t>28/10/2018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3677032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184832-B012-4AB4-B876-4FE9E569A900}" type="datetimeFigureOut">
              <a:rPr lang="en-GB" smtClean="0"/>
              <a:t>28/10/2018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1855267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A184832-B012-4AB4-B876-4FE9E569A900}" type="datetimeFigureOut">
              <a:rPr lang="en-GB" smtClean="0"/>
              <a:t>28/10/2018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1282691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A184832-B012-4AB4-B876-4FE9E569A900}" type="datetimeFigureOut">
              <a:rPr lang="en-GB" smtClean="0"/>
              <a:t>28/10/2018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1966752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A184832-B012-4AB4-B876-4FE9E569A900}" type="datetimeFigureOut">
              <a:rPr lang="en-GB" smtClean="0"/>
              <a:t>28/10/2018</a:t>
            </a:fld>
            <a:endParaRPr lang="en-GB"/>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94A5E1F-4F2C-4F1D-A2F6-9B99E4E7AB6B}" type="slidenum">
              <a:rPr lang="en-GB" smtClean="0"/>
              <a:t>‹#›</a:t>
            </a:fld>
            <a:endParaRPr lang="en-GB"/>
          </a:p>
        </p:txBody>
      </p:sp>
    </p:spTree>
    <p:extLst>
      <p:ext uri="{BB962C8B-B14F-4D97-AF65-F5344CB8AC3E}">
        <p14:creationId xmlns:p14="http://schemas.microsoft.com/office/powerpoint/2010/main" val="69672905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7" name="Title 1">
            <a:extLst>
              <a:ext uri="{FF2B5EF4-FFF2-40B4-BE49-F238E27FC236}">
                <a16:creationId xmlns:a16="http://schemas.microsoft.com/office/drawing/2014/main" id="{ED15190E-6939-442C-89B7-1EE16CC52113}"/>
              </a:ext>
            </a:extLst>
          </p:cNvPr>
          <p:cNvSpPr txBox="1">
            <a:spLocks/>
          </p:cNvSpPr>
          <p:nvPr/>
        </p:nvSpPr>
        <p:spPr>
          <a:xfrm>
            <a:off x="5391509" y="170656"/>
            <a:ext cx="6800471" cy="102841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6000" kern="1200" cap="all" baseline="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t>Called to serve</a:t>
            </a:r>
            <a:b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br>
            <a:r>
              <a:rPr kumimoji="0" lang="en-GB" sz="2700" b="1" i="0" u="none" strike="noStrike" kern="1200" cap="none" spc="0" normalizeH="0" baseline="0" noProof="0">
                <a:ln w="19050">
                  <a:solidFill>
                    <a:prstClr val="black"/>
                  </a:solidFill>
                </a:ln>
                <a:solidFill>
                  <a:srgbClr val="FFFF00"/>
                </a:solidFill>
                <a:effectLst/>
                <a:uLnTx/>
                <a:uFillTx/>
                <a:latin typeface="Century Gothic" panose="020B0502020202020204"/>
                <a:ea typeface="+mj-ea"/>
                <a:cs typeface="+mj-cs"/>
              </a:rPr>
              <a:t>Ezekiel 2:1-3:15</a:t>
            </a:r>
            <a:endParaRPr kumimoji="0" lang="en-GB" sz="27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endParaRPr>
          </a:p>
        </p:txBody>
      </p:sp>
    </p:spTree>
    <p:extLst>
      <p:ext uri="{BB962C8B-B14F-4D97-AF65-F5344CB8AC3E}">
        <p14:creationId xmlns:p14="http://schemas.microsoft.com/office/powerpoint/2010/main" val="17844559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7" name="Title 1">
            <a:extLst>
              <a:ext uri="{FF2B5EF4-FFF2-40B4-BE49-F238E27FC236}">
                <a16:creationId xmlns:a16="http://schemas.microsoft.com/office/drawing/2014/main" id="{ED15190E-6939-442C-89B7-1EE16CC52113}"/>
              </a:ext>
            </a:extLst>
          </p:cNvPr>
          <p:cNvSpPr txBox="1">
            <a:spLocks/>
          </p:cNvSpPr>
          <p:nvPr/>
        </p:nvSpPr>
        <p:spPr>
          <a:xfrm>
            <a:off x="5391509" y="170656"/>
            <a:ext cx="6800471" cy="102841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6000" kern="1200" cap="all" baseline="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t>Called to serve</a:t>
            </a:r>
            <a:b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br>
            <a:r>
              <a:rPr kumimoji="0" lang="en-GB" sz="2700" b="1" i="0" u="none" strike="noStrike" kern="1200" cap="none" spc="0" normalizeH="0" baseline="0" noProof="0">
                <a:ln w="19050">
                  <a:solidFill>
                    <a:prstClr val="black"/>
                  </a:solidFill>
                </a:ln>
                <a:solidFill>
                  <a:srgbClr val="FFFF00"/>
                </a:solidFill>
                <a:effectLst/>
                <a:uLnTx/>
                <a:uFillTx/>
                <a:latin typeface="Century Gothic" panose="020B0502020202020204"/>
                <a:ea typeface="+mj-ea"/>
                <a:cs typeface="+mj-cs"/>
              </a:rPr>
              <a:t>Ezekiel 2:1-3:15</a:t>
            </a:r>
            <a:endParaRPr kumimoji="0" lang="en-GB" sz="27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endParaRPr>
          </a:p>
        </p:txBody>
      </p:sp>
      <p:sp>
        <p:nvSpPr>
          <p:cNvPr id="2" name="TextBox 1">
            <a:extLst>
              <a:ext uri="{FF2B5EF4-FFF2-40B4-BE49-F238E27FC236}">
                <a16:creationId xmlns:a16="http://schemas.microsoft.com/office/drawing/2014/main" id="{82D83197-E694-4C77-9866-BE9CEADDAB6B}"/>
              </a:ext>
            </a:extLst>
          </p:cNvPr>
          <p:cNvSpPr txBox="1"/>
          <p:nvPr/>
        </p:nvSpPr>
        <p:spPr>
          <a:xfrm>
            <a:off x="1017917" y="1285336"/>
            <a:ext cx="5078083" cy="954107"/>
          </a:xfrm>
          <a:prstGeom prst="rect">
            <a:avLst/>
          </a:prstGeom>
          <a:noFill/>
        </p:spPr>
        <p:txBody>
          <a:bodyPr wrap="square" rtlCol="0">
            <a:spAutoFit/>
          </a:bodyPr>
          <a:lstStyle/>
          <a:p>
            <a:pPr marL="514350" indent="-514350">
              <a:buAutoNum type="arabicPeriod"/>
            </a:pPr>
            <a:r>
              <a:rPr lang="en-GB" sz="2400" b="1" dirty="0">
                <a:solidFill>
                  <a:srgbClr val="FFFF00"/>
                </a:solidFill>
                <a:latin typeface="Lucida Sans" panose="020B0602030504020204" pitchFamily="34" charset="0"/>
              </a:rPr>
              <a:t>The call</a:t>
            </a:r>
          </a:p>
          <a:p>
            <a:pPr marL="514350" indent="-514350">
              <a:buAutoNum type="arabicPeriod"/>
            </a:pPr>
            <a:r>
              <a:rPr lang="en-GB" sz="3200" b="1" dirty="0">
                <a:solidFill>
                  <a:srgbClr val="FFFF00"/>
                </a:solidFill>
                <a:latin typeface="Lucida Sans" panose="020B0602030504020204" pitchFamily="34" charset="0"/>
              </a:rPr>
              <a:t>The mission field</a:t>
            </a:r>
          </a:p>
        </p:txBody>
      </p:sp>
      <p:sp>
        <p:nvSpPr>
          <p:cNvPr id="3" name="TextBox 2">
            <a:extLst>
              <a:ext uri="{FF2B5EF4-FFF2-40B4-BE49-F238E27FC236}">
                <a16:creationId xmlns:a16="http://schemas.microsoft.com/office/drawing/2014/main" id="{0130411D-DE00-4870-A47C-3A9919AB7477}"/>
              </a:ext>
            </a:extLst>
          </p:cNvPr>
          <p:cNvSpPr txBox="1"/>
          <p:nvPr/>
        </p:nvSpPr>
        <p:spPr>
          <a:xfrm>
            <a:off x="1777042" y="2329132"/>
            <a:ext cx="7194430" cy="1692771"/>
          </a:xfrm>
          <a:prstGeom prst="rect">
            <a:avLst/>
          </a:prstGeom>
          <a:noFill/>
        </p:spPr>
        <p:txBody>
          <a:bodyPr wrap="square" rtlCol="0">
            <a:spAutoFit/>
          </a:bodyPr>
          <a:lstStyle/>
          <a:p>
            <a:pPr marL="361950" indent="-361950">
              <a:buFont typeface="Arial" panose="020B0604020202020204" pitchFamily="34" charset="0"/>
              <a:buChar char="•"/>
            </a:pPr>
            <a:r>
              <a:rPr lang="en-GB" sz="2400" b="1" dirty="0">
                <a:solidFill>
                  <a:schemeClr val="accent6">
                    <a:lumMod val="40000"/>
                    <a:lumOff val="60000"/>
                  </a:schemeClr>
                </a:solidFill>
              </a:rPr>
              <a:t>Rebellious</a:t>
            </a:r>
          </a:p>
          <a:p>
            <a:pPr marL="361950" indent="-361950">
              <a:buFont typeface="Arial" panose="020B0604020202020204" pitchFamily="34" charset="0"/>
              <a:buChar char="•"/>
            </a:pPr>
            <a:r>
              <a:rPr lang="en-GB" sz="2400" b="1" dirty="0">
                <a:solidFill>
                  <a:schemeClr val="accent6">
                    <a:lumMod val="40000"/>
                    <a:lumOff val="60000"/>
                  </a:schemeClr>
                </a:solidFill>
              </a:rPr>
              <a:t>A rebellious house</a:t>
            </a:r>
          </a:p>
          <a:p>
            <a:pPr marL="361950" indent="-361950">
              <a:buFont typeface="Arial" panose="020B0604020202020204" pitchFamily="34" charset="0"/>
              <a:buChar char="•"/>
            </a:pPr>
            <a:r>
              <a:rPr lang="en-GB" sz="2400" b="1" dirty="0">
                <a:solidFill>
                  <a:schemeClr val="accent6">
                    <a:lumMod val="40000"/>
                    <a:lumOff val="60000"/>
                  </a:schemeClr>
                </a:solidFill>
              </a:rPr>
              <a:t>Hearts of stone + ears of cloth</a:t>
            </a:r>
          </a:p>
          <a:p>
            <a:pPr marL="361950" indent="-361950">
              <a:buFont typeface="Arial" panose="020B0604020202020204" pitchFamily="34" charset="0"/>
              <a:buChar char="•"/>
            </a:pPr>
            <a:r>
              <a:rPr lang="en-GB" sz="2800" b="1" dirty="0">
                <a:solidFill>
                  <a:schemeClr val="accent6">
                    <a:lumMod val="40000"/>
                    <a:lumOff val="60000"/>
                  </a:schemeClr>
                </a:solidFill>
              </a:rPr>
              <a:t>Stubborn = worse than ignorance</a:t>
            </a:r>
          </a:p>
        </p:txBody>
      </p:sp>
    </p:spTree>
    <p:extLst>
      <p:ext uri="{BB962C8B-B14F-4D97-AF65-F5344CB8AC3E}">
        <p14:creationId xmlns:p14="http://schemas.microsoft.com/office/powerpoint/2010/main" val="591229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7" name="Title 1">
            <a:extLst>
              <a:ext uri="{FF2B5EF4-FFF2-40B4-BE49-F238E27FC236}">
                <a16:creationId xmlns:a16="http://schemas.microsoft.com/office/drawing/2014/main" id="{ED15190E-6939-442C-89B7-1EE16CC52113}"/>
              </a:ext>
            </a:extLst>
          </p:cNvPr>
          <p:cNvSpPr txBox="1">
            <a:spLocks/>
          </p:cNvSpPr>
          <p:nvPr/>
        </p:nvSpPr>
        <p:spPr>
          <a:xfrm>
            <a:off x="5391509" y="170656"/>
            <a:ext cx="6800471" cy="102841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6000" kern="1200" cap="all" baseline="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t>Called to serve</a:t>
            </a:r>
            <a:b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br>
            <a:r>
              <a:rPr kumimoji="0" lang="en-GB" sz="2700" b="1" i="0" u="none" strike="noStrike" kern="1200" cap="none" spc="0" normalizeH="0" baseline="0" noProof="0">
                <a:ln w="19050">
                  <a:solidFill>
                    <a:prstClr val="black"/>
                  </a:solidFill>
                </a:ln>
                <a:solidFill>
                  <a:srgbClr val="FFFF00"/>
                </a:solidFill>
                <a:effectLst/>
                <a:uLnTx/>
                <a:uFillTx/>
                <a:latin typeface="Century Gothic" panose="020B0502020202020204"/>
                <a:ea typeface="+mj-ea"/>
                <a:cs typeface="+mj-cs"/>
              </a:rPr>
              <a:t>Ezekiel 2:1-3:15</a:t>
            </a:r>
            <a:endParaRPr kumimoji="0" lang="en-GB" sz="27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endParaRPr>
          </a:p>
        </p:txBody>
      </p:sp>
      <p:sp>
        <p:nvSpPr>
          <p:cNvPr id="2" name="TextBox 1">
            <a:extLst>
              <a:ext uri="{FF2B5EF4-FFF2-40B4-BE49-F238E27FC236}">
                <a16:creationId xmlns:a16="http://schemas.microsoft.com/office/drawing/2014/main" id="{82D83197-E694-4C77-9866-BE9CEADDAB6B}"/>
              </a:ext>
            </a:extLst>
          </p:cNvPr>
          <p:cNvSpPr txBox="1"/>
          <p:nvPr/>
        </p:nvSpPr>
        <p:spPr>
          <a:xfrm>
            <a:off x="1017917" y="1285336"/>
            <a:ext cx="5078083" cy="954107"/>
          </a:xfrm>
          <a:prstGeom prst="rect">
            <a:avLst/>
          </a:prstGeom>
          <a:noFill/>
        </p:spPr>
        <p:txBody>
          <a:bodyPr wrap="square" rtlCol="0">
            <a:spAutoFit/>
          </a:bodyPr>
          <a:lstStyle/>
          <a:p>
            <a:pPr marL="514350" indent="-514350">
              <a:buAutoNum type="arabicPeriod"/>
            </a:pPr>
            <a:r>
              <a:rPr lang="en-GB" sz="2400" b="1" dirty="0">
                <a:solidFill>
                  <a:srgbClr val="FFFF00"/>
                </a:solidFill>
                <a:latin typeface="Lucida Sans" panose="020B0602030504020204" pitchFamily="34" charset="0"/>
              </a:rPr>
              <a:t>The call</a:t>
            </a:r>
          </a:p>
          <a:p>
            <a:pPr marL="514350" indent="-514350">
              <a:buAutoNum type="arabicPeriod"/>
            </a:pPr>
            <a:r>
              <a:rPr lang="en-GB" sz="3200" b="1" dirty="0">
                <a:solidFill>
                  <a:srgbClr val="FFFF00"/>
                </a:solidFill>
                <a:latin typeface="Lucida Sans" panose="020B0602030504020204" pitchFamily="34" charset="0"/>
              </a:rPr>
              <a:t>The mission field</a:t>
            </a:r>
          </a:p>
        </p:txBody>
      </p:sp>
      <p:sp>
        <p:nvSpPr>
          <p:cNvPr id="3" name="TextBox 2">
            <a:extLst>
              <a:ext uri="{FF2B5EF4-FFF2-40B4-BE49-F238E27FC236}">
                <a16:creationId xmlns:a16="http://schemas.microsoft.com/office/drawing/2014/main" id="{0130411D-DE00-4870-A47C-3A9919AB7477}"/>
              </a:ext>
            </a:extLst>
          </p:cNvPr>
          <p:cNvSpPr txBox="1"/>
          <p:nvPr/>
        </p:nvSpPr>
        <p:spPr>
          <a:xfrm>
            <a:off x="1777042" y="2329132"/>
            <a:ext cx="7194430" cy="2062103"/>
          </a:xfrm>
          <a:prstGeom prst="rect">
            <a:avLst/>
          </a:prstGeom>
          <a:noFill/>
        </p:spPr>
        <p:txBody>
          <a:bodyPr wrap="square" rtlCol="0">
            <a:spAutoFit/>
          </a:bodyPr>
          <a:lstStyle/>
          <a:p>
            <a:pPr marL="361950" indent="-361950">
              <a:buFont typeface="Arial" panose="020B0604020202020204" pitchFamily="34" charset="0"/>
              <a:buChar char="•"/>
            </a:pPr>
            <a:r>
              <a:rPr lang="en-GB" sz="2400" b="1" dirty="0">
                <a:solidFill>
                  <a:schemeClr val="accent6">
                    <a:lumMod val="40000"/>
                    <a:lumOff val="60000"/>
                  </a:schemeClr>
                </a:solidFill>
              </a:rPr>
              <a:t>Rebellious</a:t>
            </a:r>
          </a:p>
          <a:p>
            <a:pPr marL="361950" indent="-361950">
              <a:buFont typeface="Arial" panose="020B0604020202020204" pitchFamily="34" charset="0"/>
              <a:buChar char="•"/>
            </a:pPr>
            <a:r>
              <a:rPr lang="en-GB" sz="2400" b="1" dirty="0">
                <a:solidFill>
                  <a:schemeClr val="accent6">
                    <a:lumMod val="40000"/>
                    <a:lumOff val="60000"/>
                  </a:schemeClr>
                </a:solidFill>
              </a:rPr>
              <a:t>A rebellious house</a:t>
            </a:r>
          </a:p>
          <a:p>
            <a:pPr marL="361950" indent="-361950">
              <a:buFont typeface="Arial" panose="020B0604020202020204" pitchFamily="34" charset="0"/>
              <a:buChar char="•"/>
            </a:pPr>
            <a:r>
              <a:rPr lang="en-GB" sz="2400" b="1" dirty="0">
                <a:solidFill>
                  <a:schemeClr val="accent6">
                    <a:lumMod val="40000"/>
                    <a:lumOff val="60000"/>
                  </a:schemeClr>
                </a:solidFill>
              </a:rPr>
              <a:t>Hearts of stone &amp; ears of cloth</a:t>
            </a:r>
          </a:p>
          <a:p>
            <a:pPr marL="361950" indent="-361950">
              <a:buFont typeface="Arial" panose="020B0604020202020204" pitchFamily="34" charset="0"/>
              <a:buChar char="•"/>
            </a:pPr>
            <a:r>
              <a:rPr lang="en-GB" sz="2400" b="1" dirty="0">
                <a:solidFill>
                  <a:schemeClr val="accent6">
                    <a:lumMod val="40000"/>
                    <a:lumOff val="60000"/>
                  </a:schemeClr>
                </a:solidFill>
              </a:rPr>
              <a:t>Stubborn</a:t>
            </a:r>
          </a:p>
          <a:p>
            <a:pPr marL="361950" indent="-361950">
              <a:buFont typeface="Arial" panose="020B0604020202020204" pitchFamily="34" charset="0"/>
              <a:buChar char="•"/>
            </a:pPr>
            <a:r>
              <a:rPr lang="en-GB" sz="2800" b="1" dirty="0">
                <a:solidFill>
                  <a:schemeClr val="accent6">
                    <a:lumMod val="40000"/>
                    <a:lumOff val="60000"/>
                  </a:schemeClr>
                </a:solidFill>
              </a:rPr>
              <a:t>Calvin’s comments </a:t>
            </a:r>
          </a:p>
        </p:txBody>
      </p:sp>
      <p:sp>
        <p:nvSpPr>
          <p:cNvPr id="4" name="TextBox 3">
            <a:extLst>
              <a:ext uri="{FF2B5EF4-FFF2-40B4-BE49-F238E27FC236}">
                <a16:creationId xmlns:a16="http://schemas.microsoft.com/office/drawing/2014/main" id="{AB4BF940-13AB-4E1F-91DD-04C0258522BA}"/>
              </a:ext>
            </a:extLst>
          </p:cNvPr>
          <p:cNvSpPr txBox="1"/>
          <p:nvPr/>
        </p:nvSpPr>
        <p:spPr>
          <a:xfrm>
            <a:off x="2173856" y="4193457"/>
            <a:ext cx="9721969" cy="1846659"/>
          </a:xfrm>
          <a:prstGeom prst="rect">
            <a:avLst/>
          </a:prstGeom>
          <a:noFill/>
        </p:spPr>
        <p:txBody>
          <a:bodyPr wrap="square" rtlCol="0">
            <a:spAutoFit/>
          </a:bodyPr>
          <a:lstStyle/>
          <a:p>
            <a:r>
              <a:rPr lang="en-GB" sz="2400" b="1" i="1" dirty="0">
                <a:ln w="6350">
                  <a:solidFill>
                    <a:schemeClr val="accent1"/>
                  </a:solidFill>
                </a:ln>
                <a:solidFill>
                  <a:srgbClr val="FFFF00"/>
                </a:solidFill>
              </a:rPr>
              <a:t>'When God wishes to move us to obey Him, He does not always promise us a happy outcome to our labours - but sometimes He wants to test our obedience to the point that He will have us be content with His command, even if people ridicule our efforts'. </a:t>
            </a:r>
            <a:r>
              <a:rPr lang="en-GB" dirty="0">
                <a:solidFill>
                  <a:schemeClr val="accent6">
                    <a:lumMod val="20000"/>
                    <a:lumOff val="80000"/>
                  </a:schemeClr>
                </a:solidFill>
              </a:rPr>
              <a:t> </a:t>
            </a:r>
          </a:p>
          <a:p>
            <a:endParaRPr lang="en-GB" dirty="0"/>
          </a:p>
        </p:txBody>
      </p:sp>
    </p:spTree>
    <p:extLst>
      <p:ext uri="{BB962C8B-B14F-4D97-AF65-F5344CB8AC3E}">
        <p14:creationId xmlns:p14="http://schemas.microsoft.com/office/powerpoint/2010/main" val="1959094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1000"/>
                                        <p:tgtEl>
                                          <p:spTgt spid="4">
                                            <p:txEl>
                                              <p:pRg st="0" end="0"/>
                                            </p:txEl>
                                          </p:spTgt>
                                        </p:tgtEl>
                                      </p:cBhvr>
                                    </p:animEffect>
                                    <p:anim calcmode="lin" valueType="num">
                                      <p:cBhvr>
                                        <p:cTn id="13"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7" name="Title 1">
            <a:extLst>
              <a:ext uri="{FF2B5EF4-FFF2-40B4-BE49-F238E27FC236}">
                <a16:creationId xmlns:a16="http://schemas.microsoft.com/office/drawing/2014/main" id="{ED15190E-6939-442C-89B7-1EE16CC52113}"/>
              </a:ext>
            </a:extLst>
          </p:cNvPr>
          <p:cNvSpPr txBox="1">
            <a:spLocks/>
          </p:cNvSpPr>
          <p:nvPr/>
        </p:nvSpPr>
        <p:spPr>
          <a:xfrm>
            <a:off x="5391509" y="170656"/>
            <a:ext cx="6800471" cy="102841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6000" kern="1200" cap="all" baseline="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t>Called to serve</a:t>
            </a:r>
            <a:b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br>
            <a:r>
              <a:rPr kumimoji="0" lang="en-GB" sz="2700" b="1" i="0" u="none" strike="noStrike" kern="1200" cap="none" spc="0" normalizeH="0" baseline="0" noProof="0">
                <a:ln w="19050">
                  <a:solidFill>
                    <a:prstClr val="black"/>
                  </a:solidFill>
                </a:ln>
                <a:solidFill>
                  <a:srgbClr val="FFFF00"/>
                </a:solidFill>
                <a:effectLst/>
                <a:uLnTx/>
                <a:uFillTx/>
                <a:latin typeface="Century Gothic" panose="020B0502020202020204"/>
                <a:ea typeface="+mj-ea"/>
                <a:cs typeface="+mj-cs"/>
              </a:rPr>
              <a:t>Ezekiel 2:1-3:15</a:t>
            </a:r>
            <a:endParaRPr kumimoji="0" lang="en-GB" sz="27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endParaRPr>
          </a:p>
        </p:txBody>
      </p:sp>
      <p:sp>
        <p:nvSpPr>
          <p:cNvPr id="2" name="TextBox 1">
            <a:extLst>
              <a:ext uri="{FF2B5EF4-FFF2-40B4-BE49-F238E27FC236}">
                <a16:creationId xmlns:a16="http://schemas.microsoft.com/office/drawing/2014/main" id="{82D83197-E694-4C77-9866-BE9CEADDAB6B}"/>
              </a:ext>
            </a:extLst>
          </p:cNvPr>
          <p:cNvSpPr txBox="1"/>
          <p:nvPr/>
        </p:nvSpPr>
        <p:spPr>
          <a:xfrm>
            <a:off x="1017917" y="1285336"/>
            <a:ext cx="5078083" cy="1323439"/>
          </a:xfrm>
          <a:prstGeom prst="rect">
            <a:avLst/>
          </a:prstGeom>
          <a:noFill/>
        </p:spPr>
        <p:txBody>
          <a:bodyPr wrap="square" rtlCol="0">
            <a:spAutoFit/>
          </a:bodyPr>
          <a:lstStyle/>
          <a:p>
            <a:pPr marL="514350" indent="-514350">
              <a:buAutoNum type="arabicPeriod"/>
            </a:pPr>
            <a:r>
              <a:rPr lang="en-GB" sz="2400" b="1" dirty="0">
                <a:solidFill>
                  <a:srgbClr val="FFFF00"/>
                </a:solidFill>
                <a:latin typeface="Lucida Sans" panose="020B0602030504020204" pitchFamily="34" charset="0"/>
              </a:rPr>
              <a:t>The call</a:t>
            </a:r>
          </a:p>
          <a:p>
            <a:pPr marL="514350" indent="-514350">
              <a:buAutoNum type="arabicPeriod"/>
            </a:pPr>
            <a:r>
              <a:rPr lang="en-GB" sz="2400" b="1" dirty="0">
                <a:solidFill>
                  <a:srgbClr val="FFFF00"/>
                </a:solidFill>
                <a:latin typeface="Lucida Sans" panose="020B0602030504020204" pitchFamily="34" charset="0"/>
              </a:rPr>
              <a:t>The mission field</a:t>
            </a:r>
          </a:p>
          <a:p>
            <a:pPr marL="514350" indent="-514350">
              <a:buAutoNum type="arabicPeriod"/>
            </a:pPr>
            <a:r>
              <a:rPr lang="en-GB" sz="3200" b="1" dirty="0">
                <a:solidFill>
                  <a:srgbClr val="FFFF00"/>
                </a:solidFill>
                <a:latin typeface="Lucida Sans" panose="020B0602030504020204" pitchFamily="34" charset="0"/>
              </a:rPr>
              <a:t>God’s enabling</a:t>
            </a:r>
          </a:p>
        </p:txBody>
      </p:sp>
      <p:sp>
        <p:nvSpPr>
          <p:cNvPr id="4" name="TextBox 3">
            <a:extLst>
              <a:ext uri="{FF2B5EF4-FFF2-40B4-BE49-F238E27FC236}">
                <a16:creationId xmlns:a16="http://schemas.microsoft.com/office/drawing/2014/main" id="{5AC1113B-BC4D-4409-AEC0-1E9A41AE544A}"/>
              </a:ext>
            </a:extLst>
          </p:cNvPr>
          <p:cNvSpPr txBox="1"/>
          <p:nvPr/>
        </p:nvSpPr>
        <p:spPr>
          <a:xfrm>
            <a:off x="1613139" y="2608775"/>
            <a:ext cx="10340735" cy="3816429"/>
          </a:xfrm>
          <a:prstGeom prst="rect">
            <a:avLst/>
          </a:prstGeom>
          <a:noFill/>
        </p:spPr>
        <p:txBody>
          <a:bodyPr wrap="square" rtlCol="0">
            <a:spAutoFit/>
          </a:bodyPr>
          <a:lstStyle/>
          <a:p>
            <a:r>
              <a:rPr lang="en-GB" sz="2200" b="1" i="1" dirty="0">
                <a:ln>
                  <a:solidFill>
                    <a:srgbClr val="FF0000"/>
                  </a:solidFill>
                </a:ln>
                <a:solidFill>
                  <a:srgbClr val="FFFF00"/>
                </a:solidFill>
              </a:rPr>
              <a:t>He said to me, human being, stand up on your feet and I will speak to you.’ </a:t>
            </a:r>
            <a:r>
              <a:rPr lang="en-GB" sz="2200" b="1" i="1" baseline="30000" dirty="0">
                <a:ln>
                  <a:solidFill>
                    <a:srgbClr val="FF0000"/>
                  </a:solidFill>
                </a:ln>
                <a:solidFill>
                  <a:srgbClr val="FFFF00"/>
                </a:solidFill>
              </a:rPr>
              <a:t> </a:t>
            </a:r>
            <a:r>
              <a:rPr lang="en-GB" sz="2200" b="1" i="1" dirty="0">
                <a:ln>
                  <a:solidFill>
                    <a:srgbClr val="FF0000"/>
                  </a:solidFill>
                </a:ln>
                <a:solidFill>
                  <a:srgbClr val="FFFF00"/>
                </a:solidFill>
              </a:rPr>
              <a:t>As he spoke, the Spirit came into me and raised me to my feet, and I heard him speaking to me…. say to them, “This is what the Sovereign </a:t>
            </a:r>
            <a:r>
              <a:rPr lang="en-GB" sz="2200" b="1" i="1" cap="small" dirty="0">
                <a:ln>
                  <a:solidFill>
                    <a:srgbClr val="FF0000"/>
                  </a:solidFill>
                </a:ln>
                <a:solidFill>
                  <a:srgbClr val="FFFF00"/>
                </a:solidFill>
              </a:rPr>
              <a:t>Lord</a:t>
            </a:r>
            <a:r>
              <a:rPr lang="en-GB" sz="2200" b="1" i="1" dirty="0">
                <a:ln>
                  <a:solidFill>
                    <a:srgbClr val="FF0000"/>
                  </a:solidFill>
                </a:ln>
                <a:solidFill>
                  <a:srgbClr val="FFFF00"/>
                </a:solidFill>
              </a:rPr>
              <a:t> says.” And whether they listen or fail to listen… they will know that a prophet has been among them. And you, son of man, do not be afraid of them or their words. Do not be afraid, though briers and thorns are all around you and you live among scorpions. Do not be afraid of what they say or be terrified by them, though they are a rebellious people. You must speak my words to them, whether they listen or fail to listen, for they are rebellious. But you, son of man, listen to what I say to you. Do not rebel like that rebellious people; open your mouth and eat what I give you.’</a:t>
            </a:r>
            <a:endParaRPr lang="en-GB" sz="2200" dirty="0">
              <a:ln>
                <a:solidFill>
                  <a:srgbClr val="FF0000"/>
                </a:solidFill>
              </a:ln>
              <a:solidFill>
                <a:srgbClr val="FFFF00"/>
              </a:solidFill>
            </a:endParaRPr>
          </a:p>
        </p:txBody>
      </p:sp>
    </p:spTree>
    <p:extLst>
      <p:ext uri="{BB962C8B-B14F-4D97-AF65-F5344CB8AC3E}">
        <p14:creationId xmlns:p14="http://schemas.microsoft.com/office/powerpoint/2010/main" val="4141464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ppt_y"/>
                                          </p:val>
                                        </p:tav>
                                        <p:tav tm="100000">
                                          <p:val>
                                            <p:strVal val="#ppt_y"/>
                                          </p:val>
                                        </p:tav>
                                      </p:tavLst>
                                    </p:anim>
                                  </p:childTnLst>
                                </p:cTn>
                              </p:par>
                              <p:par>
                                <p:cTn id="9" presetID="42"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1000"/>
                                        <p:tgtEl>
                                          <p:spTgt spid="4"/>
                                        </p:tgtEl>
                                      </p:cBhvr>
                                    </p:animEffect>
                                    <p:anim calcmode="lin" valueType="num">
                                      <p:cBhvr>
                                        <p:cTn id="12" dur="1000" fill="hold"/>
                                        <p:tgtEl>
                                          <p:spTgt spid="4"/>
                                        </p:tgtEl>
                                        <p:attrNameLst>
                                          <p:attrName>ppt_x</p:attrName>
                                        </p:attrNameLst>
                                      </p:cBhvr>
                                      <p:tavLst>
                                        <p:tav tm="0">
                                          <p:val>
                                            <p:strVal val="#ppt_x"/>
                                          </p:val>
                                        </p:tav>
                                        <p:tav tm="100000">
                                          <p:val>
                                            <p:strVal val="#ppt_x"/>
                                          </p:val>
                                        </p:tav>
                                      </p:tavLst>
                                    </p:anim>
                                    <p:anim calcmode="lin" valueType="num">
                                      <p:cBhvr>
                                        <p:cTn id="13" dur="1000" fill="hold"/>
                                        <p:tgtEl>
                                          <p:spTgt spid="4"/>
                                        </p:tgtEl>
                                        <p:attrNameLst>
                                          <p:attrName>ppt_y</p:attrName>
                                        </p:attrNameLst>
                                      </p:cBhvr>
                                      <p:tavLst>
                                        <p:tav tm="0">
                                          <p:val>
                                            <p:strVal val="#ppt_y+.1"/>
                                          </p:val>
                                        </p:tav>
                                        <p:tav tm="100000">
                                          <p:val>
                                            <p:strVal val="#ppt_y"/>
                                          </p:val>
                                        </p:tav>
                                      </p:tavLst>
                                    </p:anim>
                                  </p:childTnLst>
                                </p:cTn>
                              </p:par>
                              <p:par>
                                <p:cTn id="14" presetID="42" presetClass="entr" presetSubtype="0" fill="hold" nodeType="withEffect">
                                  <p:stCondLst>
                                    <p:cond delay="0"/>
                                  </p:stCondLst>
                                  <p:childTnLst>
                                    <p:set>
                                      <p:cBhvr>
                                        <p:cTn id="15" dur="1" fill="hold">
                                          <p:stCondLst>
                                            <p:cond delay="0"/>
                                          </p:stCondLst>
                                        </p:cTn>
                                        <p:tgtEl>
                                          <p:spTgt spid="4">
                                            <p:txEl>
                                              <p:pRg st="0" end="0"/>
                                            </p:txEl>
                                          </p:spTgt>
                                        </p:tgtEl>
                                        <p:attrNameLst>
                                          <p:attrName>style.visibility</p:attrName>
                                        </p:attrNameLst>
                                      </p:cBhvr>
                                      <p:to>
                                        <p:strVal val="visible"/>
                                      </p:to>
                                    </p:set>
                                    <p:animEffect transition="in" filter="fade">
                                      <p:cBhvr>
                                        <p:cTn id="16" dur="1000"/>
                                        <p:tgtEl>
                                          <p:spTgt spid="4">
                                            <p:txEl>
                                              <p:pRg st="0" end="0"/>
                                            </p:txEl>
                                          </p:spTgt>
                                        </p:tgtEl>
                                      </p:cBhvr>
                                    </p:animEffect>
                                    <p:anim calcmode="lin" valueType="num">
                                      <p:cBhvr>
                                        <p:cTn id="17"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7" name="Title 1">
            <a:extLst>
              <a:ext uri="{FF2B5EF4-FFF2-40B4-BE49-F238E27FC236}">
                <a16:creationId xmlns:a16="http://schemas.microsoft.com/office/drawing/2014/main" id="{ED15190E-6939-442C-89B7-1EE16CC52113}"/>
              </a:ext>
            </a:extLst>
          </p:cNvPr>
          <p:cNvSpPr txBox="1">
            <a:spLocks/>
          </p:cNvSpPr>
          <p:nvPr/>
        </p:nvSpPr>
        <p:spPr>
          <a:xfrm>
            <a:off x="5391509" y="170656"/>
            <a:ext cx="6800471" cy="102841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6000" kern="1200" cap="all" baseline="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t>Called to serve</a:t>
            </a:r>
            <a:b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br>
            <a:r>
              <a:rPr kumimoji="0" lang="en-GB" sz="2700" b="1" i="0" u="none" strike="noStrike" kern="1200" cap="none" spc="0" normalizeH="0" baseline="0" noProof="0">
                <a:ln w="19050">
                  <a:solidFill>
                    <a:prstClr val="black"/>
                  </a:solidFill>
                </a:ln>
                <a:solidFill>
                  <a:srgbClr val="FFFF00"/>
                </a:solidFill>
                <a:effectLst/>
                <a:uLnTx/>
                <a:uFillTx/>
                <a:latin typeface="Century Gothic" panose="020B0502020202020204"/>
                <a:ea typeface="+mj-ea"/>
                <a:cs typeface="+mj-cs"/>
              </a:rPr>
              <a:t>Ezekiel 2:1-3:15</a:t>
            </a:r>
            <a:endParaRPr kumimoji="0" lang="en-GB" sz="27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endParaRPr>
          </a:p>
        </p:txBody>
      </p:sp>
      <p:sp>
        <p:nvSpPr>
          <p:cNvPr id="2" name="TextBox 1">
            <a:extLst>
              <a:ext uri="{FF2B5EF4-FFF2-40B4-BE49-F238E27FC236}">
                <a16:creationId xmlns:a16="http://schemas.microsoft.com/office/drawing/2014/main" id="{82D83197-E694-4C77-9866-BE9CEADDAB6B}"/>
              </a:ext>
            </a:extLst>
          </p:cNvPr>
          <p:cNvSpPr txBox="1"/>
          <p:nvPr/>
        </p:nvSpPr>
        <p:spPr>
          <a:xfrm>
            <a:off x="1017917" y="1285336"/>
            <a:ext cx="5078083" cy="1323439"/>
          </a:xfrm>
          <a:prstGeom prst="rect">
            <a:avLst/>
          </a:prstGeom>
          <a:noFill/>
        </p:spPr>
        <p:txBody>
          <a:bodyPr wrap="square" rtlCol="0">
            <a:spAutoFit/>
          </a:bodyPr>
          <a:lstStyle/>
          <a:p>
            <a:pPr marL="514350" indent="-514350">
              <a:buAutoNum type="arabicPeriod"/>
            </a:pPr>
            <a:r>
              <a:rPr lang="en-GB" sz="2400" b="1" dirty="0">
                <a:solidFill>
                  <a:srgbClr val="FFFF00"/>
                </a:solidFill>
                <a:latin typeface="Lucida Sans" panose="020B0602030504020204" pitchFamily="34" charset="0"/>
              </a:rPr>
              <a:t>The call</a:t>
            </a:r>
          </a:p>
          <a:p>
            <a:pPr marL="514350" indent="-514350">
              <a:buAutoNum type="arabicPeriod"/>
            </a:pPr>
            <a:r>
              <a:rPr lang="en-GB" sz="2400" b="1" dirty="0">
                <a:solidFill>
                  <a:srgbClr val="FFFF00"/>
                </a:solidFill>
                <a:latin typeface="Lucida Sans" panose="020B0602030504020204" pitchFamily="34" charset="0"/>
              </a:rPr>
              <a:t>The mission field</a:t>
            </a:r>
          </a:p>
          <a:p>
            <a:pPr marL="514350" indent="-514350">
              <a:buAutoNum type="arabicPeriod"/>
            </a:pPr>
            <a:r>
              <a:rPr lang="en-GB" sz="3200" b="1" dirty="0">
                <a:solidFill>
                  <a:srgbClr val="FFFF00"/>
                </a:solidFill>
                <a:latin typeface="Lucida Sans" panose="020B0602030504020204" pitchFamily="34" charset="0"/>
              </a:rPr>
              <a:t>God’s enabling</a:t>
            </a:r>
          </a:p>
        </p:txBody>
      </p:sp>
      <p:sp>
        <p:nvSpPr>
          <p:cNvPr id="4" name="TextBox 3">
            <a:extLst>
              <a:ext uri="{FF2B5EF4-FFF2-40B4-BE49-F238E27FC236}">
                <a16:creationId xmlns:a16="http://schemas.microsoft.com/office/drawing/2014/main" id="{5AC1113B-BC4D-4409-AEC0-1E9A41AE544A}"/>
              </a:ext>
            </a:extLst>
          </p:cNvPr>
          <p:cNvSpPr txBox="1"/>
          <p:nvPr/>
        </p:nvSpPr>
        <p:spPr>
          <a:xfrm>
            <a:off x="1768414" y="2608775"/>
            <a:ext cx="9894499" cy="461665"/>
          </a:xfrm>
          <a:prstGeom prst="rect">
            <a:avLst/>
          </a:prstGeom>
          <a:noFill/>
        </p:spPr>
        <p:txBody>
          <a:bodyPr wrap="square" rtlCol="0">
            <a:spAutoFit/>
          </a:bodyPr>
          <a:lstStyle/>
          <a:p>
            <a:pPr marL="342900" indent="-342900">
              <a:buFont typeface="Arial" panose="020B0604020202020204" pitchFamily="34" charset="0"/>
              <a:buChar char="•"/>
            </a:pPr>
            <a:r>
              <a:rPr lang="en-GB" sz="2400" b="1" dirty="0">
                <a:solidFill>
                  <a:schemeClr val="accent6">
                    <a:lumMod val="40000"/>
                    <a:lumOff val="60000"/>
                  </a:schemeClr>
                </a:solidFill>
              </a:rPr>
              <a:t>Stand and listen</a:t>
            </a:r>
          </a:p>
        </p:txBody>
      </p:sp>
    </p:spTree>
    <p:extLst>
      <p:ext uri="{BB962C8B-B14F-4D97-AF65-F5344CB8AC3E}">
        <p14:creationId xmlns:p14="http://schemas.microsoft.com/office/powerpoint/2010/main" val="88568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1000"/>
                                        <p:tgtEl>
                                          <p:spTgt spid="4">
                                            <p:txEl>
                                              <p:pRg st="0" end="0"/>
                                            </p:txEl>
                                          </p:spTgt>
                                        </p:tgtEl>
                                      </p:cBhvr>
                                    </p:animEffect>
                                    <p:anim calcmode="lin" valueType="num">
                                      <p:cBhvr>
                                        <p:cTn id="13"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fade">
                                      <p:cBhvr>
                                        <p:cTn id="17" dur="1000"/>
                                        <p:tgtEl>
                                          <p:spTgt spid="4">
                                            <p:txEl>
                                              <p:pRg st="0" end="0"/>
                                            </p:txEl>
                                          </p:spTgt>
                                        </p:tgtEl>
                                      </p:cBhvr>
                                    </p:animEffect>
                                    <p:anim calcmode="lin" valueType="num">
                                      <p:cBhvr>
                                        <p:cTn id="1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0" end="0"/>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fade">
                                      <p:cBhvr>
                                        <p:cTn id="22" dur="1000"/>
                                        <p:tgtEl>
                                          <p:spTgt spid="4">
                                            <p:txEl>
                                              <p:pRg st="0" end="0"/>
                                            </p:txEl>
                                          </p:spTgt>
                                        </p:tgtEl>
                                      </p:cBhvr>
                                    </p:animEffect>
                                    <p:anim calcmode="lin" valueType="num">
                                      <p:cBhvr>
                                        <p:cTn id="23"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24"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7" name="Title 1">
            <a:extLst>
              <a:ext uri="{FF2B5EF4-FFF2-40B4-BE49-F238E27FC236}">
                <a16:creationId xmlns:a16="http://schemas.microsoft.com/office/drawing/2014/main" id="{ED15190E-6939-442C-89B7-1EE16CC52113}"/>
              </a:ext>
            </a:extLst>
          </p:cNvPr>
          <p:cNvSpPr txBox="1">
            <a:spLocks/>
          </p:cNvSpPr>
          <p:nvPr/>
        </p:nvSpPr>
        <p:spPr>
          <a:xfrm>
            <a:off x="5391509" y="170656"/>
            <a:ext cx="6800471" cy="102841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6000" kern="1200" cap="all" baseline="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t>Called to serve</a:t>
            </a:r>
            <a:b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br>
            <a:r>
              <a:rPr kumimoji="0" lang="en-GB" sz="2700" b="1" i="0" u="none" strike="noStrike" kern="1200" cap="none" spc="0" normalizeH="0" baseline="0" noProof="0">
                <a:ln w="19050">
                  <a:solidFill>
                    <a:prstClr val="black"/>
                  </a:solidFill>
                </a:ln>
                <a:solidFill>
                  <a:srgbClr val="FFFF00"/>
                </a:solidFill>
                <a:effectLst/>
                <a:uLnTx/>
                <a:uFillTx/>
                <a:latin typeface="Century Gothic" panose="020B0502020202020204"/>
                <a:ea typeface="+mj-ea"/>
                <a:cs typeface="+mj-cs"/>
              </a:rPr>
              <a:t>Ezekiel 2:1-3:15</a:t>
            </a:r>
            <a:endParaRPr kumimoji="0" lang="en-GB" sz="27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endParaRPr>
          </a:p>
        </p:txBody>
      </p:sp>
      <p:sp>
        <p:nvSpPr>
          <p:cNvPr id="2" name="TextBox 1">
            <a:extLst>
              <a:ext uri="{FF2B5EF4-FFF2-40B4-BE49-F238E27FC236}">
                <a16:creationId xmlns:a16="http://schemas.microsoft.com/office/drawing/2014/main" id="{82D83197-E694-4C77-9866-BE9CEADDAB6B}"/>
              </a:ext>
            </a:extLst>
          </p:cNvPr>
          <p:cNvSpPr txBox="1"/>
          <p:nvPr/>
        </p:nvSpPr>
        <p:spPr>
          <a:xfrm>
            <a:off x="1017917" y="1285336"/>
            <a:ext cx="5779698" cy="1692771"/>
          </a:xfrm>
          <a:prstGeom prst="rect">
            <a:avLst/>
          </a:prstGeom>
          <a:noFill/>
        </p:spPr>
        <p:txBody>
          <a:bodyPr wrap="square" rtlCol="0">
            <a:spAutoFit/>
          </a:bodyPr>
          <a:lstStyle/>
          <a:p>
            <a:pPr marL="514350" indent="-514350">
              <a:buAutoNum type="arabicPeriod"/>
            </a:pPr>
            <a:r>
              <a:rPr lang="en-GB" sz="2400" b="1" dirty="0">
                <a:solidFill>
                  <a:srgbClr val="FFFF00"/>
                </a:solidFill>
                <a:latin typeface="Lucida Sans" panose="020B0602030504020204" pitchFamily="34" charset="0"/>
              </a:rPr>
              <a:t>The call</a:t>
            </a:r>
          </a:p>
          <a:p>
            <a:pPr marL="514350" indent="-514350">
              <a:buAutoNum type="arabicPeriod"/>
            </a:pPr>
            <a:r>
              <a:rPr lang="en-GB" sz="2400" b="1" dirty="0">
                <a:solidFill>
                  <a:srgbClr val="FFFF00"/>
                </a:solidFill>
                <a:latin typeface="Lucida Sans" panose="020B0602030504020204" pitchFamily="34" charset="0"/>
              </a:rPr>
              <a:t>The mission field</a:t>
            </a:r>
          </a:p>
          <a:p>
            <a:pPr marL="514350" indent="-514350">
              <a:buAutoNum type="arabicPeriod"/>
            </a:pPr>
            <a:r>
              <a:rPr lang="en-GB" sz="2400" b="1" dirty="0">
                <a:solidFill>
                  <a:srgbClr val="FFFF00"/>
                </a:solidFill>
                <a:latin typeface="Lucida Sans" panose="020B0602030504020204" pitchFamily="34" charset="0"/>
              </a:rPr>
              <a:t>God’s enabling</a:t>
            </a:r>
          </a:p>
          <a:p>
            <a:pPr marL="514350" indent="-514350">
              <a:buAutoNum type="arabicPeriod"/>
            </a:pPr>
            <a:r>
              <a:rPr lang="en-GB" sz="3200" b="1" dirty="0">
                <a:solidFill>
                  <a:srgbClr val="FFFF00"/>
                </a:solidFill>
                <a:latin typeface="Lucida Sans" panose="020B0602030504020204" pitchFamily="34" charset="0"/>
              </a:rPr>
              <a:t>Speaking God’s word</a:t>
            </a:r>
          </a:p>
        </p:txBody>
      </p:sp>
      <p:sp>
        <p:nvSpPr>
          <p:cNvPr id="3" name="TextBox 2">
            <a:extLst>
              <a:ext uri="{FF2B5EF4-FFF2-40B4-BE49-F238E27FC236}">
                <a16:creationId xmlns:a16="http://schemas.microsoft.com/office/drawing/2014/main" id="{7B3EC58D-18E8-4D14-A682-EE0D99D43ED4}"/>
              </a:ext>
            </a:extLst>
          </p:cNvPr>
          <p:cNvSpPr txBox="1"/>
          <p:nvPr/>
        </p:nvSpPr>
        <p:spPr>
          <a:xfrm>
            <a:off x="1613139" y="2959378"/>
            <a:ext cx="9402793" cy="2831544"/>
          </a:xfrm>
          <a:prstGeom prst="rect">
            <a:avLst/>
          </a:prstGeom>
          <a:noFill/>
        </p:spPr>
        <p:txBody>
          <a:bodyPr wrap="square" rtlCol="0">
            <a:spAutoFit/>
          </a:bodyPr>
          <a:lstStyle/>
          <a:p>
            <a:r>
              <a:rPr lang="en-GB" sz="2000" b="1" i="1" dirty="0">
                <a:ln>
                  <a:solidFill>
                    <a:srgbClr val="FF0000"/>
                  </a:solidFill>
                </a:ln>
                <a:solidFill>
                  <a:srgbClr val="FFFF00"/>
                </a:solidFill>
              </a:rPr>
              <a:t>You must speak my words to them, whether they listen or fail to listen, for they are rebellious…. And he said to me, ‘Son of man, eat what is before you, eat this scroll; then go and speak to the people of Israel.’… He then said to me: ‘Son of man, go now to the people of Israel and speak my words to them…. And he said to me, ‘Son of man, listen carefully and take to heart all the words I speak to you. </a:t>
            </a:r>
            <a:r>
              <a:rPr lang="en-GB" sz="2000" b="1" i="1" baseline="30000" dirty="0">
                <a:ln>
                  <a:solidFill>
                    <a:srgbClr val="FF0000"/>
                  </a:solidFill>
                </a:ln>
                <a:solidFill>
                  <a:srgbClr val="FFFF00"/>
                </a:solidFill>
              </a:rPr>
              <a:t> </a:t>
            </a:r>
            <a:r>
              <a:rPr lang="en-GB" sz="2000" b="1" i="1" dirty="0">
                <a:ln>
                  <a:solidFill>
                    <a:srgbClr val="FF0000"/>
                  </a:solidFill>
                </a:ln>
                <a:solidFill>
                  <a:srgbClr val="FFFF00"/>
                </a:solidFill>
              </a:rPr>
              <a:t>Go now to your people in exile and speak to them. Say to them, “This is what the Sovereign </a:t>
            </a:r>
            <a:r>
              <a:rPr lang="en-GB" sz="2000" b="1" i="1" cap="small" dirty="0">
                <a:ln>
                  <a:solidFill>
                    <a:srgbClr val="FF0000"/>
                  </a:solidFill>
                </a:ln>
                <a:solidFill>
                  <a:srgbClr val="FFFF00"/>
                </a:solidFill>
              </a:rPr>
              <a:t>Lord</a:t>
            </a:r>
            <a:r>
              <a:rPr lang="en-GB" sz="2000" b="1" i="1" dirty="0">
                <a:ln>
                  <a:solidFill>
                    <a:srgbClr val="FF0000"/>
                  </a:solidFill>
                </a:ln>
                <a:solidFill>
                  <a:srgbClr val="FFFF00"/>
                </a:solidFill>
              </a:rPr>
              <a:t> says,” whether they listen or fail to listen.’ (2:7; 3:1,4,10-11).</a:t>
            </a:r>
          </a:p>
          <a:p>
            <a:endParaRPr lang="en-GB" dirty="0"/>
          </a:p>
        </p:txBody>
      </p:sp>
    </p:spTree>
    <p:extLst>
      <p:ext uri="{BB962C8B-B14F-4D97-AF65-F5344CB8AC3E}">
        <p14:creationId xmlns:p14="http://schemas.microsoft.com/office/powerpoint/2010/main" val="1613688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ppt_y"/>
                                          </p:val>
                                        </p:tav>
                                        <p:tav tm="100000">
                                          <p:val>
                                            <p:strVal val="#ppt_y"/>
                                          </p:val>
                                        </p:tav>
                                      </p:tavLst>
                                    </p:anim>
                                  </p:childTnLst>
                                </p:cTn>
                              </p:par>
                              <p:par>
                                <p:cTn id="21" presetID="42" presetClass="entr" presetSubtype="0" fill="hold" nodeType="with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animEffect transition="in" filter="fade">
                                      <p:cBhvr>
                                        <p:cTn id="23" dur="1000"/>
                                        <p:tgtEl>
                                          <p:spTgt spid="3">
                                            <p:txEl>
                                              <p:pRg st="0" end="0"/>
                                            </p:txEl>
                                          </p:spTgt>
                                        </p:tgtEl>
                                      </p:cBhvr>
                                    </p:animEffect>
                                    <p:anim calcmode="lin" valueType="num">
                                      <p:cBhvr>
                                        <p:cTn id="2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7" name="Title 1">
            <a:extLst>
              <a:ext uri="{FF2B5EF4-FFF2-40B4-BE49-F238E27FC236}">
                <a16:creationId xmlns:a16="http://schemas.microsoft.com/office/drawing/2014/main" id="{ED15190E-6939-442C-89B7-1EE16CC52113}"/>
              </a:ext>
            </a:extLst>
          </p:cNvPr>
          <p:cNvSpPr txBox="1">
            <a:spLocks/>
          </p:cNvSpPr>
          <p:nvPr/>
        </p:nvSpPr>
        <p:spPr>
          <a:xfrm>
            <a:off x="5391509" y="170656"/>
            <a:ext cx="6800471" cy="102841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6000" kern="1200" cap="all" baseline="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t>Called to serve</a:t>
            </a:r>
            <a:b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br>
            <a:r>
              <a:rPr kumimoji="0" lang="en-GB" sz="2700" b="1" i="0" u="none" strike="noStrike" kern="1200" cap="none" spc="0" normalizeH="0" baseline="0" noProof="0">
                <a:ln w="19050">
                  <a:solidFill>
                    <a:prstClr val="black"/>
                  </a:solidFill>
                </a:ln>
                <a:solidFill>
                  <a:srgbClr val="FFFF00"/>
                </a:solidFill>
                <a:effectLst/>
                <a:uLnTx/>
                <a:uFillTx/>
                <a:latin typeface="Century Gothic" panose="020B0502020202020204"/>
                <a:ea typeface="+mj-ea"/>
                <a:cs typeface="+mj-cs"/>
              </a:rPr>
              <a:t>Ezekiel 2:1-3:15</a:t>
            </a:r>
            <a:endParaRPr kumimoji="0" lang="en-GB" sz="27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endParaRPr>
          </a:p>
        </p:txBody>
      </p:sp>
      <p:sp>
        <p:nvSpPr>
          <p:cNvPr id="2" name="TextBox 1">
            <a:extLst>
              <a:ext uri="{FF2B5EF4-FFF2-40B4-BE49-F238E27FC236}">
                <a16:creationId xmlns:a16="http://schemas.microsoft.com/office/drawing/2014/main" id="{82D83197-E694-4C77-9866-BE9CEADDAB6B}"/>
              </a:ext>
            </a:extLst>
          </p:cNvPr>
          <p:cNvSpPr txBox="1"/>
          <p:nvPr/>
        </p:nvSpPr>
        <p:spPr>
          <a:xfrm>
            <a:off x="1017917" y="1285336"/>
            <a:ext cx="5779698" cy="1692771"/>
          </a:xfrm>
          <a:prstGeom prst="rect">
            <a:avLst/>
          </a:prstGeom>
          <a:noFill/>
        </p:spPr>
        <p:txBody>
          <a:bodyPr wrap="square" rtlCol="0">
            <a:spAutoFit/>
          </a:bodyPr>
          <a:lstStyle/>
          <a:p>
            <a:pPr marL="514350" indent="-514350">
              <a:buAutoNum type="arabicPeriod"/>
            </a:pPr>
            <a:r>
              <a:rPr lang="en-GB" sz="2400" b="1" dirty="0">
                <a:solidFill>
                  <a:srgbClr val="FFFF00"/>
                </a:solidFill>
                <a:latin typeface="Lucida Sans" panose="020B0602030504020204" pitchFamily="34" charset="0"/>
              </a:rPr>
              <a:t>The call</a:t>
            </a:r>
          </a:p>
          <a:p>
            <a:pPr marL="514350" indent="-514350">
              <a:buAutoNum type="arabicPeriod"/>
            </a:pPr>
            <a:r>
              <a:rPr lang="en-GB" sz="2400" b="1" dirty="0">
                <a:solidFill>
                  <a:srgbClr val="FFFF00"/>
                </a:solidFill>
                <a:latin typeface="Lucida Sans" panose="020B0602030504020204" pitchFamily="34" charset="0"/>
              </a:rPr>
              <a:t>The mission field</a:t>
            </a:r>
          </a:p>
          <a:p>
            <a:pPr marL="514350" indent="-514350">
              <a:buAutoNum type="arabicPeriod"/>
            </a:pPr>
            <a:r>
              <a:rPr lang="en-GB" sz="2400" b="1" dirty="0">
                <a:solidFill>
                  <a:srgbClr val="FFFF00"/>
                </a:solidFill>
                <a:latin typeface="Lucida Sans" panose="020B0602030504020204" pitchFamily="34" charset="0"/>
              </a:rPr>
              <a:t>God’s enabling</a:t>
            </a:r>
          </a:p>
          <a:p>
            <a:pPr marL="514350" indent="-514350">
              <a:buAutoNum type="arabicPeriod"/>
            </a:pPr>
            <a:r>
              <a:rPr lang="en-GB" sz="3200" b="1" dirty="0">
                <a:solidFill>
                  <a:srgbClr val="FFFF00"/>
                </a:solidFill>
                <a:latin typeface="Lucida Sans" panose="020B0602030504020204" pitchFamily="34" charset="0"/>
              </a:rPr>
              <a:t>Speaking God’s word</a:t>
            </a:r>
          </a:p>
        </p:txBody>
      </p:sp>
      <p:sp>
        <p:nvSpPr>
          <p:cNvPr id="4" name="TextBox 3">
            <a:extLst>
              <a:ext uri="{FF2B5EF4-FFF2-40B4-BE49-F238E27FC236}">
                <a16:creationId xmlns:a16="http://schemas.microsoft.com/office/drawing/2014/main" id="{E5D6146B-9CE1-424C-838F-135E945CE21A}"/>
              </a:ext>
            </a:extLst>
          </p:cNvPr>
          <p:cNvSpPr txBox="1"/>
          <p:nvPr/>
        </p:nvSpPr>
        <p:spPr>
          <a:xfrm>
            <a:off x="1647645" y="3062377"/>
            <a:ext cx="6650966" cy="461665"/>
          </a:xfrm>
          <a:prstGeom prst="rect">
            <a:avLst/>
          </a:prstGeom>
          <a:noFill/>
        </p:spPr>
        <p:txBody>
          <a:bodyPr wrap="square" rtlCol="0">
            <a:spAutoFit/>
          </a:bodyPr>
          <a:lstStyle/>
          <a:p>
            <a:pPr marL="361950" indent="-361950">
              <a:buFont typeface="Arial" panose="020B0604020202020204" pitchFamily="34" charset="0"/>
              <a:buChar char="•"/>
            </a:pPr>
            <a:r>
              <a:rPr lang="en-GB" sz="2400" b="1" dirty="0">
                <a:solidFill>
                  <a:schemeClr val="accent6">
                    <a:lumMod val="40000"/>
                    <a:lumOff val="60000"/>
                  </a:schemeClr>
                </a:solidFill>
              </a:rPr>
              <a:t>One message</a:t>
            </a:r>
          </a:p>
        </p:txBody>
      </p:sp>
    </p:spTree>
    <p:extLst>
      <p:ext uri="{BB962C8B-B14F-4D97-AF65-F5344CB8AC3E}">
        <p14:creationId xmlns:p14="http://schemas.microsoft.com/office/powerpoint/2010/main" val="1020360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7" name="Title 1">
            <a:extLst>
              <a:ext uri="{FF2B5EF4-FFF2-40B4-BE49-F238E27FC236}">
                <a16:creationId xmlns:a16="http://schemas.microsoft.com/office/drawing/2014/main" id="{ED15190E-6939-442C-89B7-1EE16CC52113}"/>
              </a:ext>
            </a:extLst>
          </p:cNvPr>
          <p:cNvSpPr txBox="1">
            <a:spLocks/>
          </p:cNvSpPr>
          <p:nvPr/>
        </p:nvSpPr>
        <p:spPr>
          <a:xfrm>
            <a:off x="5391509" y="170656"/>
            <a:ext cx="6800471" cy="102841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6000" kern="1200" cap="all" baseline="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t>Called to serve</a:t>
            </a:r>
            <a:b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br>
            <a:r>
              <a:rPr kumimoji="0" lang="en-GB" sz="2700" b="1" i="0" u="none" strike="noStrike" kern="1200" cap="none" spc="0" normalizeH="0" baseline="0" noProof="0">
                <a:ln w="19050">
                  <a:solidFill>
                    <a:prstClr val="black"/>
                  </a:solidFill>
                </a:ln>
                <a:solidFill>
                  <a:srgbClr val="FFFF00"/>
                </a:solidFill>
                <a:effectLst/>
                <a:uLnTx/>
                <a:uFillTx/>
                <a:latin typeface="Century Gothic" panose="020B0502020202020204"/>
                <a:ea typeface="+mj-ea"/>
                <a:cs typeface="+mj-cs"/>
              </a:rPr>
              <a:t>Ezekiel 2:1-3:15</a:t>
            </a:r>
            <a:endParaRPr kumimoji="0" lang="en-GB" sz="27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endParaRPr>
          </a:p>
        </p:txBody>
      </p:sp>
      <p:sp>
        <p:nvSpPr>
          <p:cNvPr id="2" name="TextBox 1">
            <a:extLst>
              <a:ext uri="{FF2B5EF4-FFF2-40B4-BE49-F238E27FC236}">
                <a16:creationId xmlns:a16="http://schemas.microsoft.com/office/drawing/2014/main" id="{82D83197-E694-4C77-9866-BE9CEADDAB6B}"/>
              </a:ext>
            </a:extLst>
          </p:cNvPr>
          <p:cNvSpPr txBox="1"/>
          <p:nvPr/>
        </p:nvSpPr>
        <p:spPr>
          <a:xfrm>
            <a:off x="1017917" y="1285336"/>
            <a:ext cx="5779698" cy="1692771"/>
          </a:xfrm>
          <a:prstGeom prst="rect">
            <a:avLst/>
          </a:prstGeom>
          <a:noFill/>
        </p:spPr>
        <p:txBody>
          <a:bodyPr wrap="square" rtlCol="0">
            <a:spAutoFit/>
          </a:bodyPr>
          <a:lstStyle/>
          <a:p>
            <a:pPr marL="514350" indent="-514350">
              <a:buAutoNum type="arabicPeriod"/>
            </a:pPr>
            <a:r>
              <a:rPr lang="en-GB" sz="2400" b="1" dirty="0">
                <a:solidFill>
                  <a:srgbClr val="FFFF00"/>
                </a:solidFill>
                <a:latin typeface="Lucida Sans" panose="020B0602030504020204" pitchFamily="34" charset="0"/>
              </a:rPr>
              <a:t>The call</a:t>
            </a:r>
          </a:p>
          <a:p>
            <a:pPr marL="514350" indent="-514350">
              <a:buAutoNum type="arabicPeriod"/>
            </a:pPr>
            <a:r>
              <a:rPr lang="en-GB" sz="2400" b="1" dirty="0">
                <a:solidFill>
                  <a:srgbClr val="FFFF00"/>
                </a:solidFill>
                <a:latin typeface="Lucida Sans" panose="020B0602030504020204" pitchFamily="34" charset="0"/>
              </a:rPr>
              <a:t>The mission field</a:t>
            </a:r>
          </a:p>
          <a:p>
            <a:pPr marL="514350" indent="-514350">
              <a:buAutoNum type="arabicPeriod"/>
            </a:pPr>
            <a:r>
              <a:rPr lang="en-GB" sz="2400" b="1" dirty="0">
                <a:solidFill>
                  <a:srgbClr val="FFFF00"/>
                </a:solidFill>
                <a:latin typeface="Lucida Sans" panose="020B0602030504020204" pitchFamily="34" charset="0"/>
              </a:rPr>
              <a:t>God’s enabling</a:t>
            </a:r>
          </a:p>
          <a:p>
            <a:pPr marL="514350" indent="-514350">
              <a:buAutoNum type="arabicPeriod"/>
            </a:pPr>
            <a:r>
              <a:rPr lang="en-GB" sz="3200" b="1" dirty="0">
                <a:solidFill>
                  <a:srgbClr val="FFFF00"/>
                </a:solidFill>
                <a:latin typeface="Lucida Sans" panose="020B0602030504020204" pitchFamily="34" charset="0"/>
              </a:rPr>
              <a:t>Speaking God’s word</a:t>
            </a:r>
          </a:p>
        </p:txBody>
      </p:sp>
      <p:sp>
        <p:nvSpPr>
          <p:cNvPr id="4" name="TextBox 3">
            <a:extLst>
              <a:ext uri="{FF2B5EF4-FFF2-40B4-BE49-F238E27FC236}">
                <a16:creationId xmlns:a16="http://schemas.microsoft.com/office/drawing/2014/main" id="{E5D6146B-9CE1-424C-838F-135E945CE21A}"/>
              </a:ext>
            </a:extLst>
          </p:cNvPr>
          <p:cNvSpPr txBox="1"/>
          <p:nvPr/>
        </p:nvSpPr>
        <p:spPr>
          <a:xfrm>
            <a:off x="1647645" y="3062377"/>
            <a:ext cx="6650966" cy="830997"/>
          </a:xfrm>
          <a:prstGeom prst="rect">
            <a:avLst/>
          </a:prstGeom>
          <a:noFill/>
        </p:spPr>
        <p:txBody>
          <a:bodyPr wrap="square" rtlCol="0">
            <a:spAutoFit/>
          </a:bodyPr>
          <a:lstStyle/>
          <a:p>
            <a:pPr marL="361950" indent="-361950">
              <a:buFont typeface="Arial" panose="020B0604020202020204" pitchFamily="34" charset="0"/>
              <a:buChar char="•"/>
            </a:pPr>
            <a:r>
              <a:rPr lang="en-GB" sz="2400" b="1" dirty="0">
                <a:solidFill>
                  <a:schemeClr val="accent6">
                    <a:lumMod val="40000"/>
                    <a:lumOff val="60000"/>
                  </a:schemeClr>
                </a:solidFill>
              </a:rPr>
              <a:t>One message</a:t>
            </a:r>
          </a:p>
          <a:p>
            <a:pPr marL="361950" indent="-361950">
              <a:buFont typeface="Arial" panose="020B0604020202020204" pitchFamily="34" charset="0"/>
              <a:buChar char="•"/>
            </a:pPr>
            <a:r>
              <a:rPr lang="en-GB" sz="2400" b="1" dirty="0">
                <a:solidFill>
                  <a:schemeClr val="accent6">
                    <a:lumMod val="40000"/>
                    <a:lumOff val="60000"/>
                  </a:schemeClr>
                </a:solidFill>
              </a:rPr>
              <a:t>No picking and choosing</a:t>
            </a:r>
          </a:p>
        </p:txBody>
      </p:sp>
    </p:spTree>
    <p:extLst>
      <p:ext uri="{BB962C8B-B14F-4D97-AF65-F5344CB8AC3E}">
        <p14:creationId xmlns:p14="http://schemas.microsoft.com/office/powerpoint/2010/main" val="417805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7" name="Title 1">
            <a:extLst>
              <a:ext uri="{FF2B5EF4-FFF2-40B4-BE49-F238E27FC236}">
                <a16:creationId xmlns:a16="http://schemas.microsoft.com/office/drawing/2014/main" id="{ED15190E-6939-442C-89B7-1EE16CC52113}"/>
              </a:ext>
            </a:extLst>
          </p:cNvPr>
          <p:cNvSpPr txBox="1">
            <a:spLocks/>
          </p:cNvSpPr>
          <p:nvPr/>
        </p:nvSpPr>
        <p:spPr>
          <a:xfrm>
            <a:off x="5391509" y="170656"/>
            <a:ext cx="6800471" cy="102841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6000" kern="1200" cap="all" baseline="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t>Called to serve</a:t>
            </a:r>
            <a:b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br>
            <a:r>
              <a:rPr kumimoji="0" lang="en-GB" sz="2700" b="1" i="0" u="none" strike="noStrike" kern="1200" cap="none" spc="0" normalizeH="0" baseline="0" noProof="0">
                <a:ln w="19050">
                  <a:solidFill>
                    <a:prstClr val="black"/>
                  </a:solidFill>
                </a:ln>
                <a:solidFill>
                  <a:srgbClr val="FFFF00"/>
                </a:solidFill>
                <a:effectLst/>
                <a:uLnTx/>
                <a:uFillTx/>
                <a:latin typeface="Century Gothic" panose="020B0502020202020204"/>
                <a:ea typeface="+mj-ea"/>
                <a:cs typeface="+mj-cs"/>
              </a:rPr>
              <a:t>Ezekiel 2:1-3:15</a:t>
            </a:r>
            <a:endParaRPr kumimoji="0" lang="en-GB" sz="27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endParaRPr>
          </a:p>
        </p:txBody>
      </p:sp>
      <p:sp>
        <p:nvSpPr>
          <p:cNvPr id="2" name="TextBox 1">
            <a:extLst>
              <a:ext uri="{FF2B5EF4-FFF2-40B4-BE49-F238E27FC236}">
                <a16:creationId xmlns:a16="http://schemas.microsoft.com/office/drawing/2014/main" id="{82D83197-E694-4C77-9866-BE9CEADDAB6B}"/>
              </a:ext>
            </a:extLst>
          </p:cNvPr>
          <p:cNvSpPr txBox="1"/>
          <p:nvPr/>
        </p:nvSpPr>
        <p:spPr>
          <a:xfrm>
            <a:off x="1017917" y="1285336"/>
            <a:ext cx="5779698" cy="1692771"/>
          </a:xfrm>
          <a:prstGeom prst="rect">
            <a:avLst/>
          </a:prstGeom>
          <a:noFill/>
        </p:spPr>
        <p:txBody>
          <a:bodyPr wrap="square" rtlCol="0">
            <a:spAutoFit/>
          </a:bodyPr>
          <a:lstStyle/>
          <a:p>
            <a:pPr marL="514350" indent="-514350">
              <a:buAutoNum type="arabicPeriod"/>
            </a:pPr>
            <a:r>
              <a:rPr lang="en-GB" sz="2400" b="1" dirty="0">
                <a:solidFill>
                  <a:srgbClr val="FFFF00"/>
                </a:solidFill>
                <a:latin typeface="Lucida Sans" panose="020B0602030504020204" pitchFamily="34" charset="0"/>
              </a:rPr>
              <a:t>The call</a:t>
            </a:r>
          </a:p>
          <a:p>
            <a:pPr marL="514350" indent="-514350">
              <a:buAutoNum type="arabicPeriod"/>
            </a:pPr>
            <a:r>
              <a:rPr lang="en-GB" sz="2400" b="1" dirty="0">
                <a:solidFill>
                  <a:srgbClr val="FFFF00"/>
                </a:solidFill>
                <a:latin typeface="Lucida Sans" panose="020B0602030504020204" pitchFamily="34" charset="0"/>
              </a:rPr>
              <a:t>The mission field</a:t>
            </a:r>
          </a:p>
          <a:p>
            <a:pPr marL="514350" indent="-514350">
              <a:buAutoNum type="arabicPeriod"/>
            </a:pPr>
            <a:r>
              <a:rPr lang="en-GB" sz="2400" b="1" dirty="0">
                <a:solidFill>
                  <a:srgbClr val="FFFF00"/>
                </a:solidFill>
                <a:latin typeface="Lucida Sans" panose="020B0602030504020204" pitchFamily="34" charset="0"/>
              </a:rPr>
              <a:t>God’s enabling</a:t>
            </a:r>
          </a:p>
          <a:p>
            <a:pPr marL="514350" indent="-514350">
              <a:buAutoNum type="arabicPeriod"/>
            </a:pPr>
            <a:r>
              <a:rPr lang="en-GB" sz="3200" b="1" dirty="0">
                <a:solidFill>
                  <a:srgbClr val="FFFF00"/>
                </a:solidFill>
                <a:latin typeface="Lucida Sans" panose="020B0602030504020204" pitchFamily="34" charset="0"/>
              </a:rPr>
              <a:t>Speaking God’s word</a:t>
            </a:r>
          </a:p>
        </p:txBody>
      </p:sp>
      <p:sp>
        <p:nvSpPr>
          <p:cNvPr id="4" name="TextBox 3">
            <a:extLst>
              <a:ext uri="{FF2B5EF4-FFF2-40B4-BE49-F238E27FC236}">
                <a16:creationId xmlns:a16="http://schemas.microsoft.com/office/drawing/2014/main" id="{E5D6146B-9CE1-424C-838F-135E945CE21A}"/>
              </a:ext>
            </a:extLst>
          </p:cNvPr>
          <p:cNvSpPr txBox="1"/>
          <p:nvPr/>
        </p:nvSpPr>
        <p:spPr>
          <a:xfrm>
            <a:off x="1647645" y="3062377"/>
            <a:ext cx="6650966" cy="1200329"/>
          </a:xfrm>
          <a:prstGeom prst="rect">
            <a:avLst/>
          </a:prstGeom>
          <a:noFill/>
        </p:spPr>
        <p:txBody>
          <a:bodyPr wrap="square" rtlCol="0">
            <a:spAutoFit/>
          </a:bodyPr>
          <a:lstStyle/>
          <a:p>
            <a:pPr marL="361950" indent="-361950">
              <a:buFont typeface="Arial" panose="020B0604020202020204" pitchFamily="34" charset="0"/>
              <a:buChar char="•"/>
            </a:pPr>
            <a:r>
              <a:rPr lang="en-GB" sz="2400" b="1" dirty="0">
                <a:solidFill>
                  <a:schemeClr val="accent6">
                    <a:lumMod val="40000"/>
                    <a:lumOff val="60000"/>
                  </a:schemeClr>
                </a:solidFill>
              </a:rPr>
              <a:t>One message</a:t>
            </a:r>
          </a:p>
          <a:p>
            <a:pPr marL="361950" indent="-361950">
              <a:buFont typeface="Arial" panose="020B0604020202020204" pitchFamily="34" charset="0"/>
              <a:buChar char="•"/>
            </a:pPr>
            <a:r>
              <a:rPr lang="en-GB" sz="2400" b="1" dirty="0">
                <a:solidFill>
                  <a:schemeClr val="accent6">
                    <a:lumMod val="40000"/>
                    <a:lumOff val="60000"/>
                  </a:schemeClr>
                </a:solidFill>
              </a:rPr>
              <a:t>No picking and choosing</a:t>
            </a:r>
          </a:p>
          <a:p>
            <a:pPr marL="361950" indent="-361950">
              <a:buFont typeface="Arial" panose="020B0604020202020204" pitchFamily="34" charset="0"/>
              <a:buChar char="•"/>
            </a:pPr>
            <a:r>
              <a:rPr lang="en-GB" sz="2400" b="1" dirty="0">
                <a:solidFill>
                  <a:schemeClr val="accent6">
                    <a:lumMod val="40000"/>
                    <a:lumOff val="60000"/>
                  </a:schemeClr>
                </a:solidFill>
              </a:rPr>
              <a:t>Don’t be afraid (3:9)</a:t>
            </a:r>
          </a:p>
        </p:txBody>
      </p:sp>
    </p:spTree>
    <p:extLst>
      <p:ext uri="{BB962C8B-B14F-4D97-AF65-F5344CB8AC3E}">
        <p14:creationId xmlns:p14="http://schemas.microsoft.com/office/powerpoint/2010/main" val="1738463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7" name="Title 1">
            <a:extLst>
              <a:ext uri="{FF2B5EF4-FFF2-40B4-BE49-F238E27FC236}">
                <a16:creationId xmlns:a16="http://schemas.microsoft.com/office/drawing/2014/main" id="{ED15190E-6939-442C-89B7-1EE16CC52113}"/>
              </a:ext>
            </a:extLst>
          </p:cNvPr>
          <p:cNvSpPr txBox="1">
            <a:spLocks/>
          </p:cNvSpPr>
          <p:nvPr/>
        </p:nvSpPr>
        <p:spPr>
          <a:xfrm>
            <a:off x="5391509" y="170656"/>
            <a:ext cx="6800471" cy="102841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6000" kern="1200" cap="all" baseline="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t>Called to serve</a:t>
            </a:r>
            <a:b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br>
            <a:r>
              <a:rPr kumimoji="0" lang="en-GB" sz="2700" b="1" i="0" u="none" strike="noStrike" kern="1200" cap="none" spc="0" normalizeH="0" baseline="0" noProof="0">
                <a:ln w="19050">
                  <a:solidFill>
                    <a:prstClr val="black"/>
                  </a:solidFill>
                </a:ln>
                <a:solidFill>
                  <a:srgbClr val="FFFF00"/>
                </a:solidFill>
                <a:effectLst/>
                <a:uLnTx/>
                <a:uFillTx/>
                <a:latin typeface="Century Gothic" panose="020B0502020202020204"/>
                <a:ea typeface="+mj-ea"/>
                <a:cs typeface="+mj-cs"/>
              </a:rPr>
              <a:t>Ezekiel 2:1-3:15</a:t>
            </a:r>
            <a:endParaRPr kumimoji="0" lang="en-GB" sz="27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endParaRPr>
          </a:p>
        </p:txBody>
      </p:sp>
      <p:sp>
        <p:nvSpPr>
          <p:cNvPr id="2" name="TextBox 1">
            <a:extLst>
              <a:ext uri="{FF2B5EF4-FFF2-40B4-BE49-F238E27FC236}">
                <a16:creationId xmlns:a16="http://schemas.microsoft.com/office/drawing/2014/main" id="{82D83197-E694-4C77-9866-BE9CEADDAB6B}"/>
              </a:ext>
            </a:extLst>
          </p:cNvPr>
          <p:cNvSpPr txBox="1"/>
          <p:nvPr/>
        </p:nvSpPr>
        <p:spPr>
          <a:xfrm>
            <a:off x="1017917" y="1285336"/>
            <a:ext cx="5779698" cy="2062103"/>
          </a:xfrm>
          <a:prstGeom prst="rect">
            <a:avLst/>
          </a:prstGeom>
          <a:noFill/>
        </p:spPr>
        <p:txBody>
          <a:bodyPr wrap="square" rtlCol="0">
            <a:spAutoFit/>
          </a:bodyPr>
          <a:lstStyle/>
          <a:p>
            <a:pPr marL="514350" indent="-514350">
              <a:buAutoNum type="arabicPeriod"/>
            </a:pPr>
            <a:r>
              <a:rPr lang="en-GB" sz="2400" b="1" dirty="0">
                <a:solidFill>
                  <a:srgbClr val="FFFF00"/>
                </a:solidFill>
                <a:latin typeface="Lucida Sans" panose="020B0602030504020204" pitchFamily="34" charset="0"/>
              </a:rPr>
              <a:t>The call</a:t>
            </a:r>
          </a:p>
          <a:p>
            <a:pPr marL="514350" indent="-514350">
              <a:buAutoNum type="arabicPeriod"/>
            </a:pPr>
            <a:r>
              <a:rPr lang="en-GB" sz="2400" b="1" dirty="0">
                <a:solidFill>
                  <a:srgbClr val="FFFF00"/>
                </a:solidFill>
                <a:latin typeface="Lucida Sans" panose="020B0602030504020204" pitchFamily="34" charset="0"/>
              </a:rPr>
              <a:t>The mission field</a:t>
            </a:r>
          </a:p>
          <a:p>
            <a:pPr marL="514350" indent="-514350">
              <a:buAutoNum type="arabicPeriod"/>
            </a:pPr>
            <a:r>
              <a:rPr lang="en-GB" sz="2400" b="1" dirty="0">
                <a:solidFill>
                  <a:srgbClr val="FFFF00"/>
                </a:solidFill>
                <a:latin typeface="Lucida Sans" panose="020B0602030504020204" pitchFamily="34" charset="0"/>
              </a:rPr>
              <a:t>God’s enabling</a:t>
            </a:r>
          </a:p>
          <a:p>
            <a:pPr marL="514350" indent="-514350">
              <a:buAutoNum type="arabicPeriod"/>
            </a:pPr>
            <a:r>
              <a:rPr lang="en-GB" sz="2400" b="1" dirty="0">
                <a:solidFill>
                  <a:srgbClr val="FFFF00"/>
                </a:solidFill>
                <a:latin typeface="Lucida Sans" panose="020B0602030504020204" pitchFamily="34" charset="0"/>
              </a:rPr>
              <a:t>Speaking God’s word</a:t>
            </a:r>
          </a:p>
          <a:p>
            <a:pPr marL="514350" indent="-514350">
              <a:buAutoNum type="arabicPeriod"/>
            </a:pPr>
            <a:r>
              <a:rPr lang="en-GB" sz="3200" b="1" dirty="0">
                <a:solidFill>
                  <a:srgbClr val="FFFF00"/>
                </a:solidFill>
                <a:latin typeface="Lucida Sans" panose="020B0602030504020204" pitchFamily="34" charset="0"/>
              </a:rPr>
              <a:t>Digesting the word</a:t>
            </a:r>
          </a:p>
        </p:txBody>
      </p:sp>
    </p:spTree>
    <p:extLst>
      <p:ext uri="{BB962C8B-B14F-4D97-AF65-F5344CB8AC3E}">
        <p14:creationId xmlns:p14="http://schemas.microsoft.com/office/powerpoint/2010/main" val="885982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7" name="Title 1">
            <a:extLst>
              <a:ext uri="{FF2B5EF4-FFF2-40B4-BE49-F238E27FC236}">
                <a16:creationId xmlns:a16="http://schemas.microsoft.com/office/drawing/2014/main" id="{ED15190E-6939-442C-89B7-1EE16CC52113}"/>
              </a:ext>
            </a:extLst>
          </p:cNvPr>
          <p:cNvSpPr txBox="1">
            <a:spLocks/>
          </p:cNvSpPr>
          <p:nvPr/>
        </p:nvSpPr>
        <p:spPr>
          <a:xfrm>
            <a:off x="5391509" y="170656"/>
            <a:ext cx="6800471" cy="102841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6000" kern="1200" cap="all" baseline="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t>Called to serve</a:t>
            </a:r>
            <a:b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br>
            <a:r>
              <a:rPr kumimoji="0" lang="en-GB" sz="2700" b="1" i="0" u="none" strike="noStrike" kern="1200" cap="none" spc="0" normalizeH="0" baseline="0" noProof="0">
                <a:ln w="19050">
                  <a:solidFill>
                    <a:prstClr val="black"/>
                  </a:solidFill>
                </a:ln>
                <a:solidFill>
                  <a:srgbClr val="FFFF00"/>
                </a:solidFill>
                <a:effectLst/>
                <a:uLnTx/>
                <a:uFillTx/>
                <a:latin typeface="Century Gothic" panose="020B0502020202020204"/>
                <a:ea typeface="+mj-ea"/>
                <a:cs typeface="+mj-cs"/>
              </a:rPr>
              <a:t>Ezekiel 2:1-3:15</a:t>
            </a:r>
            <a:endParaRPr kumimoji="0" lang="en-GB" sz="27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endParaRPr>
          </a:p>
        </p:txBody>
      </p:sp>
      <p:sp>
        <p:nvSpPr>
          <p:cNvPr id="2" name="TextBox 1">
            <a:extLst>
              <a:ext uri="{FF2B5EF4-FFF2-40B4-BE49-F238E27FC236}">
                <a16:creationId xmlns:a16="http://schemas.microsoft.com/office/drawing/2014/main" id="{82D83197-E694-4C77-9866-BE9CEADDAB6B}"/>
              </a:ext>
            </a:extLst>
          </p:cNvPr>
          <p:cNvSpPr txBox="1"/>
          <p:nvPr/>
        </p:nvSpPr>
        <p:spPr>
          <a:xfrm>
            <a:off x="1017917" y="1285336"/>
            <a:ext cx="5779698" cy="2062103"/>
          </a:xfrm>
          <a:prstGeom prst="rect">
            <a:avLst/>
          </a:prstGeom>
          <a:noFill/>
        </p:spPr>
        <p:txBody>
          <a:bodyPr wrap="square" rtlCol="0">
            <a:spAutoFit/>
          </a:bodyPr>
          <a:lstStyle/>
          <a:p>
            <a:pPr marL="514350" indent="-514350">
              <a:buAutoNum type="arabicPeriod"/>
            </a:pPr>
            <a:r>
              <a:rPr lang="en-GB" sz="2400" b="1" dirty="0">
                <a:solidFill>
                  <a:srgbClr val="FFFF00"/>
                </a:solidFill>
                <a:latin typeface="Lucida Sans" panose="020B0602030504020204" pitchFamily="34" charset="0"/>
              </a:rPr>
              <a:t>The call</a:t>
            </a:r>
          </a:p>
          <a:p>
            <a:pPr marL="514350" indent="-514350">
              <a:buAutoNum type="arabicPeriod"/>
            </a:pPr>
            <a:r>
              <a:rPr lang="en-GB" sz="2400" b="1" dirty="0">
                <a:solidFill>
                  <a:srgbClr val="FFFF00"/>
                </a:solidFill>
                <a:latin typeface="Lucida Sans" panose="020B0602030504020204" pitchFamily="34" charset="0"/>
              </a:rPr>
              <a:t>The mission field</a:t>
            </a:r>
          </a:p>
          <a:p>
            <a:pPr marL="514350" indent="-514350">
              <a:buAutoNum type="arabicPeriod"/>
            </a:pPr>
            <a:r>
              <a:rPr lang="en-GB" sz="2400" b="1" dirty="0">
                <a:solidFill>
                  <a:srgbClr val="FFFF00"/>
                </a:solidFill>
                <a:latin typeface="Lucida Sans" panose="020B0602030504020204" pitchFamily="34" charset="0"/>
              </a:rPr>
              <a:t>God’s enabling</a:t>
            </a:r>
          </a:p>
          <a:p>
            <a:pPr marL="514350" indent="-514350">
              <a:buAutoNum type="arabicPeriod"/>
            </a:pPr>
            <a:r>
              <a:rPr lang="en-GB" sz="2400" b="1" dirty="0">
                <a:solidFill>
                  <a:srgbClr val="FFFF00"/>
                </a:solidFill>
                <a:latin typeface="Lucida Sans" panose="020B0602030504020204" pitchFamily="34" charset="0"/>
              </a:rPr>
              <a:t>Speaking God’s word</a:t>
            </a:r>
          </a:p>
          <a:p>
            <a:pPr marL="514350" indent="-514350">
              <a:buAutoNum type="arabicPeriod"/>
            </a:pPr>
            <a:r>
              <a:rPr lang="en-GB" sz="3200" b="1" dirty="0">
                <a:solidFill>
                  <a:srgbClr val="FFFF00"/>
                </a:solidFill>
                <a:latin typeface="Lucida Sans" panose="020B0602030504020204" pitchFamily="34" charset="0"/>
              </a:rPr>
              <a:t>Digesting the word</a:t>
            </a:r>
          </a:p>
        </p:txBody>
      </p:sp>
      <p:sp>
        <p:nvSpPr>
          <p:cNvPr id="3" name="TextBox 2">
            <a:extLst>
              <a:ext uri="{FF2B5EF4-FFF2-40B4-BE49-F238E27FC236}">
                <a16:creationId xmlns:a16="http://schemas.microsoft.com/office/drawing/2014/main" id="{6FFF7378-E09A-4A68-A5D2-FEC655979F54}"/>
              </a:ext>
            </a:extLst>
          </p:cNvPr>
          <p:cNvSpPr txBox="1"/>
          <p:nvPr/>
        </p:nvSpPr>
        <p:spPr>
          <a:xfrm>
            <a:off x="1656272" y="3429000"/>
            <a:ext cx="5141343" cy="461665"/>
          </a:xfrm>
          <a:prstGeom prst="rect">
            <a:avLst/>
          </a:prstGeom>
          <a:noFill/>
        </p:spPr>
        <p:txBody>
          <a:bodyPr wrap="square" rtlCol="0">
            <a:spAutoFit/>
          </a:bodyPr>
          <a:lstStyle/>
          <a:p>
            <a:pPr marL="361950" indent="-361950">
              <a:buFont typeface="Arial" panose="020B0604020202020204" pitchFamily="34" charset="0"/>
              <a:buChar char="•"/>
            </a:pPr>
            <a:r>
              <a:rPr lang="en-GB" sz="2400" b="1" dirty="0">
                <a:solidFill>
                  <a:schemeClr val="accent6">
                    <a:lumMod val="40000"/>
                    <a:lumOff val="60000"/>
                  </a:schemeClr>
                </a:solidFill>
              </a:rPr>
              <a:t>Compare John on Patmos</a:t>
            </a:r>
          </a:p>
        </p:txBody>
      </p:sp>
    </p:spTree>
    <p:extLst>
      <p:ext uri="{BB962C8B-B14F-4D97-AF65-F5344CB8AC3E}">
        <p14:creationId xmlns:p14="http://schemas.microsoft.com/office/powerpoint/2010/main" val="1988606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7" name="Title 1">
            <a:extLst>
              <a:ext uri="{FF2B5EF4-FFF2-40B4-BE49-F238E27FC236}">
                <a16:creationId xmlns:a16="http://schemas.microsoft.com/office/drawing/2014/main" id="{ED15190E-6939-442C-89B7-1EE16CC52113}"/>
              </a:ext>
            </a:extLst>
          </p:cNvPr>
          <p:cNvSpPr txBox="1">
            <a:spLocks/>
          </p:cNvSpPr>
          <p:nvPr/>
        </p:nvSpPr>
        <p:spPr>
          <a:xfrm>
            <a:off x="5391509" y="170656"/>
            <a:ext cx="6800471" cy="102841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6000" kern="1200" cap="all" baseline="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t>Called to serve</a:t>
            </a:r>
            <a:b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br>
            <a:r>
              <a:rPr kumimoji="0" lang="en-GB" sz="2700" b="1" i="0" u="none" strike="noStrike" kern="1200" cap="none" spc="0" normalizeH="0" baseline="0" noProof="0">
                <a:ln w="19050">
                  <a:solidFill>
                    <a:prstClr val="black"/>
                  </a:solidFill>
                </a:ln>
                <a:solidFill>
                  <a:srgbClr val="FFFF00"/>
                </a:solidFill>
                <a:effectLst/>
                <a:uLnTx/>
                <a:uFillTx/>
                <a:latin typeface="Century Gothic" panose="020B0502020202020204"/>
                <a:ea typeface="+mj-ea"/>
                <a:cs typeface="+mj-cs"/>
              </a:rPr>
              <a:t>Ezekiel 2:1-3:15</a:t>
            </a:r>
            <a:endParaRPr kumimoji="0" lang="en-GB" sz="27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endParaRPr>
          </a:p>
        </p:txBody>
      </p:sp>
      <p:sp>
        <p:nvSpPr>
          <p:cNvPr id="2" name="TextBox 1">
            <a:extLst>
              <a:ext uri="{FF2B5EF4-FFF2-40B4-BE49-F238E27FC236}">
                <a16:creationId xmlns:a16="http://schemas.microsoft.com/office/drawing/2014/main" id="{82D83197-E694-4C77-9866-BE9CEADDAB6B}"/>
              </a:ext>
            </a:extLst>
          </p:cNvPr>
          <p:cNvSpPr txBox="1"/>
          <p:nvPr/>
        </p:nvSpPr>
        <p:spPr>
          <a:xfrm>
            <a:off x="1017917" y="1285336"/>
            <a:ext cx="5078083" cy="584775"/>
          </a:xfrm>
          <a:prstGeom prst="rect">
            <a:avLst/>
          </a:prstGeom>
          <a:noFill/>
        </p:spPr>
        <p:txBody>
          <a:bodyPr wrap="square" rtlCol="0">
            <a:spAutoFit/>
          </a:bodyPr>
          <a:lstStyle/>
          <a:p>
            <a:r>
              <a:rPr lang="en-GB" sz="3200" b="1" dirty="0">
                <a:solidFill>
                  <a:srgbClr val="FFFF00"/>
                </a:solidFill>
                <a:latin typeface="Lucida Sans" panose="020B0602030504020204" pitchFamily="34" charset="0"/>
              </a:rPr>
              <a:t>1. The call</a:t>
            </a:r>
          </a:p>
        </p:txBody>
      </p:sp>
      <p:sp>
        <p:nvSpPr>
          <p:cNvPr id="3" name="TextBox 2">
            <a:extLst>
              <a:ext uri="{FF2B5EF4-FFF2-40B4-BE49-F238E27FC236}">
                <a16:creationId xmlns:a16="http://schemas.microsoft.com/office/drawing/2014/main" id="{A09E6AA6-2844-4972-B2ED-DDE59BC3BC09}"/>
              </a:ext>
            </a:extLst>
          </p:cNvPr>
          <p:cNvSpPr txBox="1"/>
          <p:nvPr/>
        </p:nvSpPr>
        <p:spPr>
          <a:xfrm>
            <a:off x="3349923" y="1333401"/>
            <a:ext cx="8476892" cy="1569660"/>
          </a:xfrm>
          <a:prstGeom prst="rect">
            <a:avLst/>
          </a:prstGeom>
          <a:noFill/>
        </p:spPr>
        <p:txBody>
          <a:bodyPr wrap="square" rtlCol="0">
            <a:spAutoFit/>
          </a:bodyPr>
          <a:lstStyle/>
          <a:p>
            <a:r>
              <a:rPr lang="en-GB" sz="2400" b="1" i="1" dirty="0">
                <a:ln>
                  <a:solidFill>
                    <a:schemeClr val="accent1"/>
                  </a:solidFill>
                </a:ln>
                <a:solidFill>
                  <a:srgbClr val="FFFF00"/>
                </a:solidFill>
              </a:rPr>
              <a:t>He said to me, ‘Son of man, (lit. ‘human being’), stand up on your feet and I will speak to you.’</a:t>
            </a:r>
            <a:r>
              <a:rPr lang="en-GB" sz="2400" b="1" i="1" baseline="30000" dirty="0">
                <a:ln>
                  <a:solidFill>
                    <a:schemeClr val="accent1"/>
                  </a:solidFill>
                </a:ln>
                <a:solidFill>
                  <a:srgbClr val="FFFF00"/>
                </a:solidFill>
              </a:rPr>
              <a:t> </a:t>
            </a:r>
            <a:r>
              <a:rPr lang="en-GB" sz="2400" b="1" i="1" dirty="0">
                <a:ln>
                  <a:solidFill>
                    <a:schemeClr val="accent1"/>
                  </a:solidFill>
                </a:ln>
                <a:solidFill>
                  <a:srgbClr val="FFFF00"/>
                </a:solidFill>
              </a:rPr>
              <a:t>As he spoke, the Spirit came into me and raised me to my feet, and I heard him speaking to me (2:1-2)</a:t>
            </a:r>
            <a:endParaRPr lang="en-GB" b="1" i="1" dirty="0">
              <a:ln>
                <a:solidFill>
                  <a:schemeClr val="accent1"/>
                </a:solidFill>
              </a:ln>
              <a:solidFill>
                <a:srgbClr val="FFFF00"/>
              </a:solidFill>
            </a:endParaRPr>
          </a:p>
        </p:txBody>
      </p:sp>
    </p:spTree>
    <p:extLst>
      <p:ext uri="{BB962C8B-B14F-4D97-AF65-F5344CB8AC3E}">
        <p14:creationId xmlns:p14="http://schemas.microsoft.com/office/powerpoint/2010/main" val="1559808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ppt_y"/>
                                          </p:val>
                                        </p:tav>
                                        <p:tav tm="100000">
                                          <p:val>
                                            <p:strVal val="#ppt_y"/>
                                          </p:val>
                                        </p:tav>
                                      </p:tavLst>
                                    </p:anim>
                                  </p:childTnLst>
                                </p:cTn>
                              </p:par>
                              <p:par>
                                <p:cTn id="9" presetID="42" presetClass="entr" presetSubtype="0" fill="hold"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1000"/>
                                        <p:tgtEl>
                                          <p:spTgt spid="3">
                                            <p:txEl>
                                              <p:pRg st="0" end="0"/>
                                            </p:txEl>
                                          </p:spTgt>
                                        </p:tgtEl>
                                      </p:cBhvr>
                                    </p:animEffect>
                                    <p:anim calcmode="lin" valueType="num">
                                      <p:cBhvr>
                                        <p:cTn id="1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7" name="Title 1">
            <a:extLst>
              <a:ext uri="{FF2B5EF4-FFF2-40B4-BE49-F238E27FC236}">
                <a16:creationId xmlns:a16="http://schemas.microsoft.com/office/drawing/2014/main" id="{ED15190E-6939-442C-89B7-1EE16CC52113}"/>
              </a:ext>
            </a:extLst>
          </p:cNvPr>
          <p:cNvSpPr txBox="1">
            <a:spLocks/>
          </p:cNvSpPr>
          <p:nvPr/>
        </p:nvSpPr>
        <p:spPr>
          <a:xfrm>
            <a:off x="5391509" y="170656"/>
            <a:ext cx="6800471" cy="102841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6000" kern="1200" cap="all" baseline="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t>Called to serve</a:t>
            </a:r>
            <a:b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br>
            <a:r>
              <a:rPr kumimoji="0" lang="en-GB" sz="2700" b="1" i="0" u="none" strike="noStrike" kern="1200" cap="none" spc="0" normalizeH="0" baseline="0" noProof="0">
                <a:ln w="19050">
                  <a:solidFill>
                    <a:prstClr val="black"/>
                  </a:solidFill>
                </a:ln>
                <a:solidFill>
                  <a:srgbClr val="FFFF00"/>
                </a:solidFill>
                <a:effectLst/>
                <a:uLnTx/>
                <a:uFillTx/>
                <a:latin typeface="Century Gothic" panose="020B0502020202020204"/>
                <a:ea typeface="+mj-ea"/>
                <a:cs typeface="+mj-cs"/>
              </a:rPr>
              <a:t>Ezekiel 2:1-3:15</a:t>
            </a:r>
            <a:endParaRPr kumimoji="0" lang="en-GB" sz="27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endParaRPr>
          </a:p>
        </p:txBody>
      </p:sp>
      <p:sp>
        <p:nvSpPr>
          <p:cNvPr id="2" name="TextBox 1">
            <a:extLst>
              <a:ext uri="{FF2B5EF4-FFF2-40B4-BE49-F238E27FC236}">
                <a16:creationId xmlns:a16="http://schemas.microsoft.com/office/drawing/2014/main" id="{82D83197-E694-4C77-9866-BE9CEADDAB6B}"/>
              </a:ext>
            </a:extLst>
          </p:cNvPr>
          <p:cNvSpPr txBox="1"/>
          <p:nvPr/>
        </p:nvSpPr>
        <p:spPr>
          <a:xfrm>
            <a:off x="1017917" y="1285336"/>
            <a:ext cx="5779698" cy="2431435"/>
          </a:xfrm>
          <a:prstGeom prst="rect">
            <a:avLst/>
          </a:prstGeom>
          <a:noFill/>
        </p:spPr>
        <p:txBody>
          <a:bodyPr wrap="square" rtlCol="0">
            <a:spAutoFit/>
          </a:bodyPr>
          <a:lstStyle/>
          <a:p>
            <a:pPr marL="514350" indent="-514350">
              <a:buAutoNum type="arabicPeriod"/>
            </a:pPr>
            <a:r>
              <a:rPr lang="en-GB" sz="2400" b="1" dirty="0">
                <a:solidFill>
                  <a:srgbClr val="FFFF00"/>
                </a:solidFill>
                <a:latin typeface="Lucida Sans" panose="020B0602030504020204" pitchFamily="34" charset="0"/>
              </a:rPr>
              <a:t>The call</a:t>
            </a:r>
          </a:p>
          <a:p>
            <a:pPr marL="514350" indent="-514350">
              <a:buAutoNum type="arabicPeriod"/>
            </a:pPr>
            <a:r>
              <a:rPr lang="en-GB" sz="2400" b="1" dirty="0">
                <a:solidFill>
                  <a:srgbClr val="FFFF00"/>
                </a:solidFill>
                <a:latin typeface="Lucida Sans" panose="020B0602030504020204" pitchFamily="34" charset="0"/>
              </a:rPr>
              <a:t>The mission field</a:t>
            </a:r>
          </a:p>
          <a:p>
            <a:pPr marL="514350" indent="-514350">
              <a:buAutoNum type="arabicPeriod"/>
            </a:pPr>
            <a:r>
              <a:rPr lang="en-GB" sz="2400" b="1" dirty="0">
                <a:solidFill>
                  <a:srgbClr val="FFFF00"/>
                </a:solidFill>
                <a:latin typeface="Lucida Sans" panose="020B0602030504020204" pitchFamily="34" charset="0"/>
              </a:rPr>
              <a:t>God’s enabling</a:t>
            </a:r>
          </a:p>
          <a:p>
            <a:pPr marL="514350" indent="-514350">
              <a:buAutoNum type="arabicPeriod"/>
            </a:pPr>
            <a:r>
              <a:rPr lang="en-GB" sz="2400" b="1" dirty="0">
                <a:solidFill>
                  <a:srgbClr val="FFFF00"/>
                </a:solidFill>
                <a:latin typeface="Lucida Sans" panose="020B0602030504020204" pitchFamily="34" charset="0"/>
              </a:rPr>
              <a:t>Speaking God’s word</a:t>
            </a:r>
          </a:p>
          <a:p>
            <a:pPr marL="514350" indent="-514350">
              <a:buAutoNum type="arabicPeriod"/>
            </a:pPr>
            <a:r>
              <a:rPr lang="en-GB" sz="2400" b="1" dirty="0">
                <a:solidFill>
                  <a:srgbClr val="FFFF00"/>
                </a:solidFill>
                <a:latin typeface="Lucida Sans" panose="020B0602030504020204" pitchFamily="34" charset="0"/>
              </a:rPr>
              <a:t>Digesting the word</a:t>
            </a:r>
          </a:p>
          <a:p>
            <a:pPr marL="514350" indent="-514350">
              <a:buAutoNum type="arabicPeriod"/>
            </a:pPr>
            <a:r>
              <a:rPr lang="en-GB" sz="3200" b="1" dirty="0">
                <a:solidFill>
                  <a:srgbClr val="FFFF00"/>
                </a:solidFill>
                <a:latin typeface="Lucida Sans" panose="020B0602030504020204" pitchFamily="34" charset="0"/>
              </a:rPr>
              <a:t>The aftermath</a:t>
            </a:r>
          </a:p>
        </p:txBody>
      </p:sp>
    </p:spTree>
    <p:extLst>
      <p:ext uri="{BB962C8B-B14F-4D97-AF65-F5344CB8AC3E}">
        <p14:creationId xmlns:p14="http://schemas.microsoft.com/office/powerpoint/2010/main" val="3196074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ppt_y"/>
                                          </p:val>
                                        </p:tav>
                                        <p:tav tm="100000">
                                          <p:val>
                                            <p:strVal val="#ppt_y"/>
                                          </p:val>
                                        </p:tav>
                                      </p:tavLst>
                                    </p:anim>
                                  </p:childTnLst>
                                </p:cTn>
                              </p:par>
                              <p:par>
                                <p:cTn id="25" presetID="2" presetClass="entr" presetSubtype="8"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7" name="Title 1">
            <a:extLst>
              <a:ext uri="{FF2B5EF4-FFF2-40B4-BE49-F238E27FC236}">
                <a16:creationId xmlns:a16="http://schemas.microsoft.com/office/drawing/2014/main" id="{ED15190E-6939-442C-89B7-1EE16CC52113}"/>
              </a:ext>
            </a:extLst>
          </p:cNvPr>
          <p:cNvSpPr txBox="1">
            <a:spLocks/>
          </p:cNvSpPr>
          <p:nvPr/>
        </p:nvSpPr>
        <p:spPr>
          <a:xfrm>
            <a:off x="5391509" y="170656"/>
            <a:ext cx="6800471" cy="102841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6000" kern="1200" cap="all" baseline="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t>Called to serve</a:t>
            </a:r>
            <a:b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br>
            <a:r>
              <a:rPr kumimoji="0" lang="en-GB" sz="2700" b="1" i="0" u="none" strike="noStrike" kern="1200" cap="none" spc="0" normalizeH="0" baseline="0" noProof="0">
                <a:ln w="19050">
                  <a:solidFill>
                    <a:prstClr val="black"/>
                  </a:solidFill>
                </a:ln>
                <a:solidFill>
                  <a:srgbClr val="FFFF00"/>
                </a:solidFill>
                <a:effectLst/>
                <a:uLnTx/>
                <a:uFillTx/>
                <a:latin typeface="Century Gothic" panose="020B0502020202020204"/>
                <a:ea typeface="+mj-ea"/>
                <a:cs typeface="+mj-cs"/>
              </a:rPr>
              <a:t>Ezekiel 2:1-3:15</a:t>
            </a:r>
            <a:endParaRPr kumimoji="0" lang="en-GB" sz="27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endParaRPr>
          </a:p>
        </p:txBody>
      </p:sp>
      <p:sp>
        <p:nvSpPr>
          <p:cNvPr id="2" name="TextBox 1">
            <a:extLst>
              <a:ext uri="{FF2B5EF4-FFF2-40B4-BE49-F238E27FC236}">
                <a16:creationId xmlns:a16="http://schemas.microsoft.com/office/drawing/2014/main" id="{82D83197-E694-4C77-9866-BE9CEADDAB6B}"/>
              </a:ext>
            </a:extLst>
          </p:cNvPr>
          <p:cNvSpPr txBox="1"/>
          <p:nvPr/>
        </p:nvSpPr>
        <p:spPr>
          <a:xfrm>
            <a:off x="1017917" y="1285336"/>
            <a:ext cx="5779698" cy="2431435"/>
          </a:xfrm>
          <a:prstGeom prst="rect">
            <a:avLst/>
          </a:prstGeom>
          <a:noFill/>
        </p:spPr>
        <p:txBody>
          <a:bodyPr wrap="square" rtlCol="0">
            <a:spAutoFit/>
          </a:bodyPr>
          <a:lstStyle/>
          <a:p>
            <a:pPr marL="514350" indent="-514350">
              <a:buAutoNum type="arabicPeriod"/>
            </a:pPr>
            <a:r>
              <a:rPr lang="en-GB" sz="2400" b="1" dirty="0">
                <a:solidFill>
                  <a:srgbClr val="FFFF00"/>
                </a:solidFill>
                <a:latin typeface="Lucida Sans" panose="020B0602030504020204" pitchFamily="34" charset="0"/>
              </a:rPr>
              <a:t>The call</a:t>
            </a:r>
          </a:p>
          <a:p>
            <a:pPr marL="514350" indent="-514350">
              <a:buAutoNum type="arabicPeriod"/>
            </a:pPr>
            <a:r>
              <a:rPr lang="en-GB" sz="2400" b="1" dirty="0">
                <a:solidFill>
                  <a:srgbClr val="FFFF00"/>
                </a:solidFill>
                <a:latin typeface="Lucida Sans" panose="020B0602030504020204" pitchFamily="34" charset="0"/>
              </a:rPr>
              <a:t>The mission field</a:t>
            </a:r>
          </a:p>
          <a:p>
            <a:pPr marL="514350" indent="-514350">
              <a:buAutoNum type="arabicPeriod"/>
            </a:pPr>
            <a:r>
              <a:rPr lang="en-GB" sz="2400" b="1" dirty="0">
                <a:solidFill>
                  <a:srgbClr val="FFFF00"/>
                </a:solidFill>
                <a:latin typeface="Lucida Sans" panose="020B0602030504020204" pitchFamily="34" charset="0"/>
              </a:rPr>
              <a:t>God’s enabling</a:t>
            </a:r>
          </a:p>
          <a:p>
            <a:pPr marL="514350" indent="-514350">
              <a:buAutoNum type="arabicPeriod"/>
            </a:pPr>
            <a:r>
              <a:rPr lang="en-GB" sz="2400" b="1" dirty="0">
                <a:solidFill>
                  <a:srgbClr val="FFFF00"/>
                </a:solidFill>
                <a:latin typeface="Lucida Sans" panose="020B0602030504020204" pitchFamily="34" charset="0"/>
              </a:rPr>
              <a:t>Speaking God’s word</a:t>
            </a:r>
          </a:p>
          <a:p>
            <a:pPr marL="514350" indent="-514350">
              <a:buAutoNum type="arabicPeriod"/>
            </a:pPr>
            <a:r>
              <a:rPr lang="en-GB" sz="2400" b="1" dirty="0">
                <a:solidFill>
                  <a:srgbClr val="FFFF00"/>
                </a:solidFill>
                <a:latin typeface="Lucida Sans" panose="020B0602030504020204" pitchFamily="34" charset="0"/>
              </a:rPr>
              <a:t>Digesting the word</a:t>
            </a:r>
          </a:p>
          <a:p>
            <a:pPr marL="514350" indent="-514350">
              <a:buAutoNum type="arabicPeriod"/>
            </a:pPr>
            <a:r>
              <a:rPr lang="en-GB" sz="3200" b="1" dirty="0">
                <a:solidFill>
                  <a:srgbClr val="FFFF00"/>
                </a:solidFill>
                <a:latin typeface="Lucida Sans" panose="020B0602030504020204" pitchFamily="34" charset="0"/>
              </a:rPr>
              <a:t>The aftermath</a:t>
            </a:r>
          </a:p>
        </p:txBody>
      </p:sp>
      <p:sp>
        <p:nvSpPr>
          <p:cNvPr id="3" name="TextBox 2">
            <a:extLst>
              <a:ext uri="{FF2B5EF4-FFF2-40B4-BE49-F238E27FC236}">
                <a16:creationId xmlns:a16="http://schemas.microsoft.com/office/drawing/2014/main" id="{249A6E83-EE8E-47FC-B9C7-BC51C1086F55}"/>
              </a:ext>
            </a:extLst>
          </p:cNvPr>
          <p:cNvSpPr txBox="1"/>
          <p:nvPr/>
        </p:nvSpPr>
        <p:spPr>
          <a:xfrm>
            <a:off x="1751162" y="3795623"/>
            <a:ext cx="5046453" cy="461665"/>
          </a:xfrm>
          <a:prstGeom prst="rect">
            <a:avLst/>
          </a:prstGeom>
          <a:noFill/>
        </p:spPr>
        <p:txBody>
          <a:bodyPr wrap="square" rtlCol="0">
            <a:spAutoFit/>
          </a:bodyPr>
          <a:lstStyle/>
          <a:p>
            <a:pPr marL="342900" indent="-342900">
              <a:buFont typeface="Arial" panose="020B0604020202020204" pitchFamily="34" charset="0"/>
              <a:buChar char="•"/>
            </a:pPr>
            <a:r>
              <a:rPr lang="en-GB" sz="2400" b="1" dirty="0">
                <a:solidFill>
                  <a:schemeClr val="accent6">
                    <a:lumMod val="40000"/>
                    <a:lumOff val="60000"/>
                  </a:schemeClr>
                </a:solidFill>
              </a:rPr>
              <a:t>Deep distress</a:t>
            </a:r>
          </a:p>
        </p:txBody>
      </p:sp>
    </p:spTree>
    <p:extLst>
      <p:ext uri="{BB962C8B-B14F-4D97-AF65-F5344CB8AC3E}">
        <p14:creationId xmlns:p14="http://schemas.microsoft.com/office/powerpoint/2010/main" val="3932427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ppt_y"/>
                                          </p:val>
                                        </p:tav>
                                        <p:tav tm="100000">
                                          <p:val>
                                            <p:strVal val="#ppt_y"/>
                                          </p:val>
                                        </p:tav>
                                      </p:tavLst>
                                    </p:anim>
                                  </p:childTnLst>
                                </p:cTn>
                              </p:par>
                              <p:par>
                                <p:cTn id="25" presetID="2" presetClass="entr" presetSubtype="8"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7" name="Title 1">
            <a:extLst>
              <a:ext uri="{FF2B5EF4-FFF2-40B4-BE49-F238E27FC236}">
                <a16:creationId xmlns:a16="http://schemas.microsoft.com/office/drawing/2014/main" id="{ED15190E-6939-442C-89B7-1EE16CC52113}"/>
              </a:ext>
            </a:extLst>
          </p:cNvPr>
          <p:cNvSpPr txBox="1">
            <a:spLocks/>
          </p:cNvSpPr>
          <p:nvPr/>
        </p:nvSpPr>
        <p:spPr>
          <a:xfrm>
            <a:off x="5391509" y="170656"/>
            <a:ext cx="6800471" cy="102841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6000" kern="1200" cap="all" baseline="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t>Called to serve</a:t>
            </a:r>
            <a:b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br>
            <a:r>
              <a:rPr kumimoji="0" lang="en-GB" sz="2700" b="1" i="0" u="none" strike="noStrike" kern="1200" cap="none" spc="0" normalizeH="0" baseline="0" noProof="0">
                <a:ln w="19050">
                  <a:solidFill>
                    <a:prstClr val="black"/>
                  </a:solidFill>
                </a:ln>
                <a:solidFill>
                  <a:srgbClr val="FFFF00"/>
                </a:solidFill>
                <a:effectLst/>
                <a:uLnTx/>
                <a:uFillTx/>
                <a:latin typeface="Century Gothic" panose="020B0502020202020204"/>
                <a:ea typeface="+mj-ea"/>
                <a:cs typeface="+mj-cs"/>
              </a:rPr>
              <a:t>Ezekiel 2:1-3:15</a:t>
            </a:r>
            <a:endParaRPr kumimoji="0" lang="en-GB" sz="27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endParaRPr>
          </a:p>
        </p:txBody>
      </p:sp>
      <p:sp>
        <p:nvSpPr>
          <p:cNvPr id="2" name="TextBox 1">
            <a:extLst>
              <a:ext uri="{FF2B5EF4-FFF2-40B4-BE49-F238E27FC236}">
                <a16:creationId xmlns:a16="http://schemas.microsoft.com/office/drawing/2014/main" id="{82D83197-E694-4C77-9866-BE9CEADDAB6B}"/>
              </a:ext>
            </a:extLst>
          </p:cNvPr>
          <p:cNvSpPr txBox="1"/>
          <p:nvPr/>
        </p:nvSpPr>
        <p:spPr>
          <a:xfrm>
            <a:off x="1017917" y="1285336"/>
            <a:ext cx="5779698" cy="2431435"/>
          </a:xfrm>
          <a:prstGeom prst="rect">
            <a:avLst/>
          </a:prstGeom>
          <a:noFill/>
        </p:spPr>
        <p:txBody>
          <a:bodyPr wrap="square" rtlCol="0">
            <a:spAutoFit/>
          </a:bodyPr>
          <a:lstStyle/>
          <a:p>
            <a:pPr marL="514350" indent="-514350">
              <a:buAutoNum type="arabicPeriod"/>
            </a:pPr>
            <a:r>
              <a:rPr lang="en-GB" sz="2400" b="1" dirty="0">
                <a:solidFill>
                  <a:srgbClr val="FFFF00"/>
                </a:solidFill>
                <a:latin typeface="Lucida Sans" panose="020B0602030504020204" pitchFamily="34" charset="0"/>
              </a:rPr>
              <a:t>The call</a:t>
            </a:r>
          </a:p>
          <a:p>
            <a:pPr marL="514350" indent="-514350">
              <a:buAutoNum type="arabicPeriod"/>
            </a:pPr>
            <a:r>
              <a:rPr lang="en-GB" sz="2400" b="1" dirty="0">
                <a:solidFill>
                  <a:srgbClr val="FFFF00"/>
                </a:solidFill>
                <a:latin typeface="Lucida Sans" panose="020B0602030504020204" pitchFamily="34" charset="0"/>
              </a:rPr>
              <a:t>The mission field</a:t>
            </a:r>
          </a:p>
          <a:p>
            <a:pPr marL="514350" indent="-514350">
              <a:buAutoNum type="arabicPeriod"/>
            </a:pPr>
            <a:r>
              <a:rPr lang="en-GB" sz="2400" b="1" dirty="0">
                <a:solidFill>
                  <a:srgbClr val="FFFF00"/>
                </a:solidFill>
                <a:latin typeface="Lucida Sans" panose="020B0602030504020204" pitchFamily="34" charset="0"/>
              </a:rPr>
              <a:t>God’s enabling</a:t>
            </a:r>
          </a:p>
          <a:p>
            <a:pPr marL="514350" indent="-514350">
              <a:buAutoNum type="arabicPeriod"/>
            </a:pPr>
            <a:r>
              <a:rPr lang="en-GB" sz="2400" b="1" dirty="0">
                <a:solidFill>
                  <a:srgbClr val="FFFF00"/>
                </a:solidFill>
                <a:latin typeface="Lucida Sans" panose="020B0602030504020204" pitchFamily="34" charset="0"/>
              </a:rPr>
              <a:t>Speaking God’s word</a:t>
            </a:r>
          </a:p>
          <a:p>
            <a:pPr marL="514350" indent="-514350">
              <a:buAutoNum type="arabicPeriod"/>
            </a:pPr>
            <a:r>
              <a:rPr lang="en-GB" sz="2400" b="1" dirty="0">
                <a:solidFill>
                  <a:srgbClr val="FFFF00"/>
                </a:solidFill>
                <a:latin typeface="Lucida Sans" panose="020B0602030504020204" pitchFamily="34" charset="0"/>
              </a:rPr>
              <a:t>Digesting the word</a:t>
            </a:r>
          </a:p>
          <a:p>
            <a:pPr marL="514350" indent="-514350">
              <a:buAutoNum type="arabicPeriod"/>
            </a:pPr>
            <a:r>
              <a:rPr lang="en-GB" sz="3200" b="1" dirty="0">
                <a:solidFill>
                  <a:srgbClr val="FFFF00"/>
                </a:solidFill>
                <a:latin typeface="Lucida Sans" panose="020B0602030504020204" pitchFamily="34" charset="0"/>
              </a:rPr>
              <a:t>The aftermath</a:t>
            </a:r>
          </a:p>
        </p:txBody>
      </p:sp>
      <p:sp>
        <p:nvSpPr>
          <p:cNvPr id="4" name="TextBox 3">
            <a:extLst>
              <a:ext uri="{FF2B5EF4-FFF2-40B4-BE49-F238E27FC236}">
                <a16:creationId xmlns:a16="http://schemas.microsoft.com/office/drawing/2014/main" id="{462104A4-E9E8-400B-8468-2C17413834F3}"/>
              </a:ext>
            </a:extLst>
          </p:cNvPr>
          <p:cNvSpPr txBox="1"/>
          <p:nvPr/>
        </p:nvSpPr>
        <p:spPr>
          <a:xfrm>
            <a:off x="3873260" y="4114800"/>
            <a:ext cx="3735238" cy="584775"/>
          </a:xfrm>
          <a:prstGeom prst="rect">
            <a:avLst/>
          </a:prstGeom>
          <a:noFill/>
        </p:spPr>
        <p:txBody>
          <a:bodyPr wrap="square" rtlCol="0">
            <a:spAutoFit/>
          </a:bodyPr>
          <a:lstStyle/>
          <a:p>
            <a:pPr algn="ctr"/>
            <a:r>
              <a:rPr lang="en-GB" sz="3200" b="1" dirty="0">
                <a:solidFill>
                  <a:schemeClr val="accent6">
                    <a:lumMod val="40000"/>
                    <a:lumOff val="60000"/>
                  </a:schemeClr>
                </a:solidFill>
              </a:rPr>
              <a:t>Conclusion</a:t>
            </a:r>
          </a:p>
        </p:txBody>
      </p:sp>
    </p:spTree>
    <p:extLst>
      <p:ext uri="{BB962C8B-B14F-4D97-AF65-F5344CB8AC3E}">
        <p14:creationId xmlns:p14="http://schemas.microsoft.com/office/powerpoint/2010/main" val="3470184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ppt_y"/>
                                          </p:val>
                                        </p:tav>
                                        <p:tav tm="100000">
                                          <p:val>
                                            <p:strVal val="#ppt_y"/>
                                          </p:val>
                                        </p:tav>
                                      </p:tavLst>
                                    </p:anim>
                                  </p:childTnLst>
                                </p:cTn>
                              </p:par>
                              <p:par>
                                <p:cTn id="25" presetID="2" presetClass="entr" presetSubtype="8"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7" name="Title 1">
            <a:extLst>
              <a:ext uri="{FF2B5EF4-FFF2-40B4-BE49-F238E27FC236}">
                <a16:creationId xmlns:a16="http://schemas.microsoft.com/office/drawing/2014/main" id="{ED15190E-6939-442C-89B7-1EE16CC52113}"/>
              </a:ext>
            </a:extLst>
          </p:cNvPr>
          <p:cNvSpPr txBox="1">
            <a:spLocks/>
          </p:cNvSpPr>
          <p:nvPr/>
        </p:nvSpPr>
        <p:spPr>
          <a:xfrm>
            <a:off x="5391509" y="170656"/>
            <a:ext cx="6800471" cy="102841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6000" kern="1200" cap="all" baseline="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t>Called to serve</a:t>
            </a:r>
            <a:b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br>
            <a:r>
              <a:rPr kumimoji="0" lang="en-GB" sz="2700" b="1" i="0" u="none" strike="noStrike" kern="1200" cap="none" spc="0" normalizeH="0" baseline="0" noProof="0">
                <a:ln w="19050">
                  <a:solidFill>
                    <a:prstClr val="black"/>
                  </a:solidFill>
                </a:ln>
                <a:solidFill>
                  <a:srgbClr val="FFFF00"/>
                </a:solidFill>
                <a:effectLst/>
                <a:uLnTx/>
                <a:uFillTx/>
                <a:latin typeface="Century Gothic" panose="020B0502020202020204"/>
                <a:ea typeface="+mj-ea"/>
                <a:cs typeface="+mj-cs"/>
              </a:rPr>
              <a:t>Ezekiel 2:1-3:15</a:t>
            </a:r>
            <a:endParaRPr kumimoji="0" lang="en-GB" sz="27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endParaRPr>
          </a:p>
        </p:txBody>
      </p:sp>
      <p:sp>
        <p:nvSpPr>
          <p:cNvPr id="2" name="TextBox 1">
            <a:extLst>
              <a:ext uri="{FF2B5EF4-FFF2-40B4-BE49-F238E27FC236}">
                <a16:creationId xmlns:a16="http://schemas.microsoft.com/office/drawing/2014/main" id="{82D83197-E694-4C77-9866-BE9CEADDAB6B}"/>
              </a:ext>
            </a:extLst>
          </p:cNvPr>
          <p:cNvSpPr txBox="1"/>
          <p:nvPr/>
        </p:nvSpPr>
        <p:spPr>
          <a:xfrm>
            <a:off x="1017917" y="1285336"/>
            <a:ext cx="5779698" cy="2431435"/>
          </a:xfrm>
          <a:prstGeom prst="rect">
            <a:avLst/>
          </a:prstGeom>
          <a:noFill/>
        </p:spPr>
        <p:txBody>
          <a:bodyPr wrap="square" rtlCol="0">
            <a:spAutoFit/>
          </a:bodyPr>
          <a:lstStyle/>
          <a:p>
            <a:pPr marL="514350" indent="-514350">
              <a:buAutoNum type="arabicPeriod"/>
            </a:pPr>
            <a:r>
              <a:rPr lang="en-GB" sz="2400" b="1" dirty="0">
                <a:solidFill>
                  <a:srgbClr val="FFFF00"/>
                </a:solidFill>
                <a:latin typeface="Lucida Sans" panose="020B0602030504020204" pitchFamily="34" charset="0"/>
              </a:rPr>
              <a:t>The call</a:t>
            </a:r>
          </a:p>
          <a:p>
            <a:pPr marL="514350" indent="-514350">
              <a:buAutoNum type="arabicPeriod"/>
            </a:pPr>
            <a:r>
              <a:rPr lang="en-GB" sz="2400" b="1" dirty="0">
                <a:solidFill>
                  <a:srgbClr val="FFFF00"/>
                </a:solidFill>
                <a:latin typeface="Lucida Sans" panose="020B0602030504020204" pitchFamily="34" charset="0"/>
              </a:rPr>
              <a:t>The mission field</a:t>
            </a:r>
          </a:p>
          <a:p>
            <a:pPr marL="514350" indent="-514350">
              <a:buAutoNum type="arabicPeriod"/>
            </a:pPr>
            <a:r>
              <a:rPr lang="en-GB" sz="2400" b="1" dirty="0">
                <a:solidFill>
                  <a:srgbClr val="FFFF00"/>
                </a:solidFill>
                <a:latin typeface="Lucida Sans" panose="020B0602030504020204" pitchFamily="34" charset="0"/>
              </a:rPr>
              <a:t>God’s enabling</a:t>
            </a:r>
          </a:p>
          <a:p>
            <a:pPr marL="514350" indent="-514350">
              <a:buAutoNum type="arabicPeriod"/>
            </a:pPr>
            <a:r>
              <a:rPr lang="en-GB" sz="2400" b="1" dirty="0">
                <a:solidFill>
                  <a:srgbClr val="FFFF00"/>
                </a:solidFill>
                <a:latin typeface="Lucida Sans" panose="020B0602030504020204" pitchFamily="34" charset="0"/>
              </a:rPr>
              <a:t>Speaking God’s word</a:t>
            </a:r>
          </a:p>
          <a:p>
            <a:pPr marL="514350" indent="-514350">
              <a:buAutoNum type="arabicPeriod"/>
            </a:pPr>
            <a:r>
              <a:rPr lang="en-GB" sz="2400" b="1" dirty="0">
                <a:solidFill>
                  <a:srgbClr val="FFFF00"/>
                </a:solidFill>
                <a:latin typeface="Lucida Sans" panose="020B0602030504020204" pitchFamily="34" charset="0"/>
              </a:rPr>
              <a:t>Digesting the word</a:t>
            </a:r>
          </a:p>
          <a:p>
            <a:pPr marL="514350" indent="-514350">
              <a:buAutoNum type="arabicPeriod"/>
            </a:pPr>
            <a:r>
              <a:rPr lang="en-GB" sz="3200" b="1" dirty="0">
                <a:solidFill>
                  <a:srgbClr val="FFFF00"/>
                </a:solidFill>
                <a:latin typeface="Lucida Sans" panose="020B0602030504020204" pitchFamily="34" charset="0"/>
              </a:rPr>
              <a:t>The aftermath</a:t>
            </a:r>
          </a:p>
        </p:txBody>
      </p:sp>
      <p:sp>
        <p:nvSpPr>
          <p:cNvPr id="4" name="TextBox 3">
            <a:extLst>
              <a:ext uri="{FF2B5EF4-FFF2-40B4-BE49-F238E27FC236}">
                <a16:creationId xmlns:a16="http://schemas.microsoft.com/office/drawing/2014/main" id="{462104A4-E9E8-400B-8468-2C17413834F3}"/>
              </a:ext>
            </a:extLst>
          </p:cNvPr>
          <p:cNvSpPr txBox="1"/>
          <p:nvPr/>
        </p:nvSpPr>
        <p:spPr>
          <a:xfrm>
            <a:off x="3873260" y="4114800"/>
            <a:ext cx="3735238" cy="584775"/>
          </a:xfrm>
          <a:prstGeom prst="rect">
            <a:avLst/>
          </a:prstGeom>
          <a:noFill/>
        </p:spPr>
        <p:txBody>
          <a:bodyPr wrap="square" rtlCol="0">
            <a:spAutoFit/>
          </a:bodyPr>
          <a:lstStyle/>
          <a:p>
            <a:pPr algn="ctr"/>
            <a:r>
              <a:rPr lang="en-GB" sz="3200" b="1" dirty="0">
                <a:solidFill>
                  <a:schemeClr val="accent6">
                    <a:lumMod val="40000"/>
                    <a:lumOff val="60000"/>
                  </a:schemeClr>
                </a:solidFill>
              </a:rPr>
              <a:t>Conclusion</a:t>
            </a:r>
          </a:p>
        </p:txBody>
      </p:sp>
      <p:sp>
        <p:nvSpPr>
          <p:cNvPr id="3" name="TextBox 2">
            <a:extLst>
              <a:ext uri="{FF2B5EF4-FFF2-40B4-BE49-F238E27FC236}">
                <a16:creationId xmlns:a16="http://schemas.microsoft.com/office/drawing/2014/main" id="{C9C05540-C530-4B79-9A6A-F03D26BF0C5D}"/>
              </a:ext>
            </a:extLst>
          </p:cNvPr>
          <p:cNvSpPr txBox="1"/>
          <p:nvPr/>
        </p:nvSpPr>
        <p:spPr>
          <a:xfrm>
            <a:off x="1647645" y="4822166"/>
            <a:ext cx="5960853" cy="461665"/>
          </a:xfrm>
          <a:prstGeom prst="rect">
            <a:avLst/>
          </a:prstGeom>
          <a:noFill/>
        </p:spPr>
        <p:txBody>
          <a:bodyPr wrap="square" rtlCol="0">
            <a:spAutoFit/>
          </a:bodyPr>
          <a:lstStyle/>
          <a:p>
            <a:pPr marL="342900" indent="-342900">
              <a:buFont typeface="+mj-lt"/>
              <a:buAutoNum type="arabicParenR"/>
            </a:pPr>
            <a:r>
              <a:rPr lang="en-GB" sz="2400" b="1" dirty="0">
                <a:solidFill>
                  <a:schemeClr val="accent6">
                    <a:lumMod val="20000"/>
                    <a:lumOff val="80000"/>
                  </a:schemeClr>
                </a:solidFill>
              </a:rPr>
              <a:t>Heart-breaking service</a:t>
            </a:r>
          </a:p>
        </p:txBody>
      </p:sp>
    </p:spTree>
    <p:extLst>
      <p:ext uri="{BB962C8B-B14F-4D97-AF65-F5344CB8AC3E}">
        <p14:creationId xmlns:p14="http://schemas.microsoft.com/office/powerpoint/2010/main" val="4030339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ppt_y"/>
                                          </p:val>
                                        </p:tav>
                                        <p:tav tm="100000">
                                          <p:val>
                                            <p:strVal val="#ppt_y"/>
                                          </p:val>
                                        </p:tav>
                                      </p:tavLst>
                                    </p:anim>
                                  </p:childTnLst>
                                </p:cTn>
                              </p:par>
                              <p:par>
                                <p:cTn id="25" presetID="2" presetClass="entr" presetSubtype="8"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7" name="Title 1">
            <a:extLst>
              <a:ext uri="{FF2B5EF4-FFF2-40B4-BE49-F238E27FC236}">
                <a16:creationId xmlns:a16="http://schemas.microsoft.com/office/drawing/2014/main" id="{ED15190E-6939-442C-89B7-1EE16CC52113}"/>
              </a:ext>
            </a:extLst>
          </p:cNvPr>
          <p:cNvSpPr txBox="1">
            <a:spLocks/>
          </p:cNvSpPr>
          <p:nvPr/>
        </p:nvSpPr>
        <p:spPr>
          <a:xfrm>
            <a:off x="5391509" y="170656"/>
            <a:ext cx="6800471" cy="102841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6000" kern="1200" cap="all" baseline="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t>Called to serve</a:t>
            </a:r>
            <a:b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br>
            <a:r>
              <a:rPr kumimoji="0" lang="en-GB" sz="2700" b="1" i="0" u="none" strike="noStrike" kern="1200" cap="none" spc="0" normalizeH="0" baseline="0" noProof="0">
                <a:ln w="19050">
                  <a:solidFill>
                    <a:prstClr val="black"/>
                  </a:solidFill>
                </a:ln>
                <a:solidFill>
                  <a:srgbClr val="FFFF00"/>
                </a:solidFill>
                <a:effectLst/>
                <a:uLnTx/>
                <a:uFillTx/>
                <a:latin typeface="Century Gothic" panose="020B0502020202020204"/>
                <a:ea typeface="+mj-ea"/>
                <a:cs typeface="+mj-cs"/>
              </a:rPr>
              <a:t>Ezekiel 2:1-3:15</a:t>
            </a:r>
            <a:endParaRPr kumimoji="0" lang="en-GB" sz="27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endParaRPr>
          </a:p>
        </p:txBody>
      </p:sp>
      <p:sp>
        <p:nvSpPr>
          <p:cNvPr id="2" name="TextBox 1">
            <a:extLst>
              <a:ext uri="{FF2B5EF4-FFF2-40B4-BE49-F238E27FC236}">
                <a16:creationId xmlns:a16="http://schemas.microsoft.com/office/drawing/2014/main" id="{82D83197-E694-4C77-9866-BE9CEADDAB6B}"/>
              </a:ext>
            </a:extLst>
          </p:cNvPr>
          <p:cNvSpPr txBox="1"/>
          <p:nvPr/>
        </p:nvSpPr>
        <p:spPr>
          <a:xfrm>
            <a:off x="1017917" y="1285336"/>
            <a:ext cx="5779698" cy="2431435"/>
          </a:xfrm>
          <a:prstGeom prst="rect">
            <a:avLst/>
          </a:prstGeom>
          <a:noFill/>
        </p:spPr>
        <p:txBody>
          <a:bodyPr wrap="square" rtlCol="0">
            <a:spAutoFit/>
          </a:bodyPr>
          <a:lstStyle/>
          <a:p>
            <a:pPr marL="514350" indent="-514350">
              <a:buAutoNum type="arabicPeriod"/>
            </a:pPr>
            <a:r>
              <a:rPr lang="en-GB" sz="2400" b="1" dirty="0">
                <a:solidFill>
                  <a:srgbClr val="FFFF00"/>
                </a:solidFill>
                <a:latin typeface="Lucida Sans" panose="020B0602030504020204" pitchFamily="34" charset="0"/>
              </a:rPr>
              <a:t>The call</a:t>
            </a:r>
          </a:p>
          <a:p>
            <a:pPr marL="514350" indent="-514350">
              <a:buAutoNum type="arabicPeriod"/>
            </a:pPr>
            <a:r>
              <a:rPr lang="en-GB" sz="2400" b="1" dirty="0">
                <a:solidFill>
                  <a:srgbClr val="FFFF00"/>
                </a:solidFill>
                <a:latin typeface="Lucida Sans" panose="020B0602030504020204" pitchFamily="34" charset="0"/>
              </a:rPr>
              <a:t>The mission field</a:t>
            </a:r>
          </a:p>
          <a:p>
            <a:pPr marL="514350" indent="-514350">
              <a:buAutoNum type="arabicPeriod"/>
            </a:pPr>
            <a:r>
              <a:rPr lang="en-GB" sz="2400" b="1" dirty="0">
                <a:solidFill>
                  <a:srgbClr val="FFFF00"/>
                </a:solidFill>
                <a:latin typeface="Lucida Sans" panose="020B0602030504020204" pitchFamily="34" charset="0"/>
              </a:rPr>
              <a:t>God’s enabling</a:t>
            </a:r>
          </a:p>
          <a:p>
            <a:pPr marL="514350" indent="-514350">
              <a:buAutoNum type="arabicPeriod"/>
            </a:pPr>
            <a:r>
              <a:rPr lang="en-GB" sz="2400" b="1" dirty="0">
                <a:solidFill>
                  <a:srgbClr val="FFFF00"/>
                </a:solidFill>
                <a:latin typeface="Lucida Sans" panose="020B0602030504020204" pitchFamily="34" charset="0"/>
              </a:rPr>
              <a:t>Speaking God’s word</a:t>
            </a:r>
          </a:p>
          <a:p>
            <a:pPr marL="514350" indent="-514350">
              <a:buAutoNum type="arabicPeriod"/>
            </a:pPr>
            <a:r>
              <a:rPr lang="en-GB" sz="2400" b="1" dirty="0">
                <a:solidFill>
                  <a:srgbClr val="FFFF00"/>
                </a:solidFill>
                <a:latin typeface="Lucida Sans" panose="020B0602030504020204" pitchFamily="34" charset="0"/>
              </a:rPr>
              <a:t>Digesting the word</a:t>
            </a:r>
          </a:p>
          <a:p>
            <a:pPr marL="514350" indent="-514350">
              <a:buAutoNum type="arabicPeriod"/>
            </a:pPr>
            <a:r>
              <a:rPr lang="en-GB" sz="3200" b="1" dirty="0">
                <a:solidFill>
                  <a:srgbClr val="FFFF00"/>
                </a:solidFill>
                <a:latin typeface="Lucida Sans" panose="020B0602030504020204" pitchFamily="34" charset="0"/>
              </a:rPr>
              <a:t>The aftermath</a:t>
            </a:r>
          </a:p>
        </p:txBody>
      </p:sp>
      <p:sp>
        <p:nvSpPr>
          <p:cNvPr id="4" name="TextBox 3">
            <a:extLst>
              <a:ext uri="{FF2B5EF4-FFF2-40B4-BE49-F238E27FC236}">
                <a16:creationId xmlns:a16="http://schemas.microsoft.com/office/drawing/2014/main" id="{462104A4-E9E8-400B-8468-2C17413834F3}"/>
              </a:ext>
            </a:extLst>
          </p:cNvPr>
          <p:cNvSpPr txBox="1"/>
          <p:nvPr/>
        </p:nvSpPr>
        <p:spPr>
          <a:xfrm>
            <a:off x="3873260" y="4114800"/>
            <a:ext cx="3735238" cy="584775"/>
          </a:xfrm>
          <a:prstGeom prst="rect">
            <a:avLst/>
          </a:prstGeom>
          <a:noFill/>
        </p:spPr>
        <p:txBody>
          <a:bodyPr wrap="square" rtlCol="0">
            <a:spAutoFit/>
          </a:bodyPr>
          <a:lstStyle/>
          <a:p>
            <a:pPr algn="ctr"/>
            <a:r>
              <a:rPr lang="en-GB" sz="3200" b="1" dirty="0">
                <a:solidFill>
                  <a:schemeClr val="accent6">
                    <a:lumMod val="40000"/>
                    <a:lumOff val="60000"/>
                  </a:schemeClr>
                </a:solidFill>
              </a:rPr>
              <a:t>Conclusion</a:t>
            </a:r>
          </a:p>
        </p:txBody>
      </p:sp>
      <p:sp>
        <p:nvSpPr>
          <p:cNvPr id="3" name="TextBox 2">
            <a:extLst>
              <a:ext uri="{FF2B5EF4-FFF2-40B4-BE49-F238E27FC236}">
                <a16:creationId xmlns:a16="http://schemas.microsoft.com/office/drawing/2014/main" id="{C9C05540-C530-4B79-9A6A-F03D26BF0C5D}"/>
              </a:ext>
            </a:extLst>
          </p:cNvPr>
          <p:cNvSpPr txBox="1"/>
          <p:nvPr/>
        </p:nvSpPr>
        <p:spPr>
          <a:xfrm>
            <a:off x="1647645" y="4822166"/>
            <a:ext cx="5960853" cy="830997"/>
          </a:xfrm>
          <a:prstGeom prst="rect">
            <a:avLst/>
          </a:prstGeom>
          <a:noFill/>
        </p:spPr>
        <p:txBody>
          <a:bodyPr wrap="square" rtlCol="0">
            <a:spAutoFit/>
          </a:bodyPr>
          <a:lstStyle/>
          <a:p>
            <a:pPr marL="342900" indent="-342900">
              <a:buFont typeface="+mj-lt"/>
              <a:buAutoNum type="arabicParenR"/>
            </a:pPr>
            <a:r>
              <a:rPr lang="en-GB" sz="2400" b="1" dirty="0">
                <a:solidFill>
                  <a:schemeClr val="accent6">
                    <a:lumMod val="20000"/>
                    <a:lumOff val="80000"/>
                  </a:schemeClr>
                </a:solidFill>
              </a:rPr>
              <a:t>Heart-breaking service</a:t>
            </a:r>
          </a:p>
          <a:p>
            <a:pPr marL="342900" indent="-342900">
              <a:buFont typeface="+mj-lt"/>
              <a:buAutoNum type="arabicParenR"/>
            </a:pPr>
            <a:r>
              <a:rPr lang="en-GB" sz="2400" b="1">
                <a:solidFill>
                  <a:schemeClr val="accent6">
                    <a:lumMod val="20000"/>
                    <a:lumOff val="80000"/>
                  </a:schemeClr>
                </a:solidFill>
              </a:rPr>
              <a:t>What are our objectives?</a:t>
            </a:r>
            <a:endParaRPr lang="en-GB" sz="2400" b="1" dirty="0">
              <a:solidFill>
                <a:schemeClr val="accent6">
                  <a:lumMod val="20000"/>
                  <a:lumOff val="80000"/>
                </a:schemeClr>
              </a:solidFill>
            </a:endParaRPr>
          </a:p>
        </p:txBody>
      </p:sp>
    </p:spTree>
    <p:extLst>
      <p:ext uri="{BB962C8B-B14F-4D97-AF65-F5344CB8AC3E}">
        <p14:creationId xmlns:p14="http://schemas.microsoft.com/office/powerpoint/2010/main" val="2294312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ppt_y"/>
                                          </p:val>
                                        </p:tav>
                                        <p:tav tm="100000">
                                          <p:val>
                                            <p:strVal val="#ppt_y"/>
                                          </p:val>
                                        </p:tav>
                                      </p:tavLst>
                                    </p:anim>
                                  </p:childTnLst>
                                </p:cTn>
                              </p:par>
                              <p:par>
                                <p:cTn id="25" presetID="2" presetClass="entr" presetSubtype="8"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7" name="Title 1">
            <a:extLst>
              <a:ext uri="{FF2B5EF4-FFF2-40B4-BE49-F238E27FC236}">
                <a16:creationId xmlns:a16="http://schemas.microsoft.com/office/drawing/2014/main" id="{ED15190E-6939-442C-89B7-1EE16CC52113}"/>
              </a:ext>
            </a:extLst>
          </p:cNvPr>
          <p:cNvSpPr txBox="1">
            <a:spLocks/>
          </p:cNvSpPr>
          <p:nvPr/>
        </p:nvSpPr>
        <p:spPr>
          <a:xfrm>
            <a:off x="5391509" y="170656"/>
            <a:ext cx="6800471" cy="102841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6000" kern="1200" cap="all" baseline="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t>Called to serve</a:t>
            </a:r>
            <a:b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br>
            <a:r>
              <a:rPr kumimoji="0" lang="en-GB" sz="2700" b="1" i="0" u="none" strike="noStrike" kern="1200" cap="none" spc="0" normalizeH="0" baseline="0" noProof="0">
                <a:ln w="19050">
                  <a:solidFill>
                    <a:prstClr val="black"/>
                  </a:solidFill>
                </a:ln>
                <a:solidFill>
                  <a:srgbClr val="FFFF00"/>
                </a:solidFill>
                <a:effectLst/>
                <a:uLnTx/>
                <a:uFillTx/>
                <a:latin typeface="Century Gothic" panose="020B0502020202020204"/>
                <a:ea typeface="+mj-ea"/>
                <a:cs typeface="+mj-cs"/>
              </a:rPr>
              <a:t>Ezekiel 2:1-3:15</a:t>
            </a:r>
            <a:endParaRPr kumimoji="0" lang="en-GB" sz="27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endParaRPr>
          </a:p>
        </p:txBody>
      </p:sp>
      <p:sp>
        <p:nvSpPr>
          <p:cNvPr id="2" name="TextBox 1">
            <a:extLst>
              <a:ext uri="{FF2B5EF4-FFF2-40B4-BE49-F238E27FC236}">
                <a16:creationId xmlns:a16="http://schemas.microsoft.com/office/drawing/2014/main" id="{82D83197-E694-4C77-9866-BE9CEADDAB6B}"/>
              </a:ext>
            </a:extLst>
          </p:cNvPr>
          <p:cNvSpPr txBox="1"/>
          <p:nvPr/>
        </p:nvSpPr>
        <p:spPr>
          <a:xfrm>
            <a:off x="1017917" y="1285336"/>
            <a:ext cx="5779698" cy="2431435"/>
          </a:xfrm>
          <a:prstGeom prst="rect">
            <a:avLst/>
          </a:prstGeom>
          <a:noFill/>
        </p:spPr>
        <p:txBody>
          <a:bodyPr wrap="square" rtlCol="0">
            <a:spAutoFit/>
          </a:bodyPr>
          <a:lstStyle/>
          <a:p>
            <a:pPr marL="514350" indent="-514350">
              <a:buAutoNum type="arabicPeriod"/>
            </a:pPr>
            <a:r>
              <a:rPr lang="en-GB" sz="2400" b="1" dirty="0">
                <a:solidFill>
                  <a:srgbClr val="FFFF00"/>
                </a:solidFill>
                <a:latin typeface="Lucida Sans" panose="020B0602030504020204" pitchFamily="34" charset="0"/>
              </a:rPr>
              <a:t>The call</a:t>
            </a:r>
          </a:p>
          <a:p>
            <a:pPr marL="514350" indent="-514350">
              <a:buAutoNum type="arabicPeriod"/>
            </a:pPr>
            <a:r>
              <a:rPr lang="en-GB" sz="2400" b="1" dirty="0">
                <a:solidFill>
                  <a:srgbClr val="FFFF00"/>
                </a:solidFill>
                <a:latin typeface="Lucida Sans" panose="020B0602030504020204" pitchFamily="34" charset="0"/>
              </a:rPr>
              <a:t>The mission field</a:t>
            </a:r>
          </a:p>
          <a:p>
            <a:pPr marL="514350" indent="-514350">
              <a:buAutoNum type="arabicPeriod"/>
            </a:pPr>
            <a:r>
              <a:rPr lang="en-GB" sz="2400" b="1" dirty="0">
                <a:solidFill>
                  <a:srgbClr val="FFFF00"/>
                </a:solidFill>
                <a:latin typeface="Lucida Sans" panose="020B0602030504020204" pitchFamily="34" charset="0"/>
              </a:rPr>
              <a:t>God’s enabling</a:t>
            </a:r>
          </a:p>
          <a:p>
            <a:pPr marL="514350" indent="-514350">
              <a:buAutoNum type="arabicPeriod"/>
            </a:pPr>
            <a:r>
              <a:rPr lang="en-GB" sz="2400" b="1" dirty="0">
                <a:solidFill>
                  <a:srgbClr val="FFFF00"/>
                </a:solidFill>
                <a:latin typeface="Lucida Sans" panose="020B0602030504020204" pitchFamily="34" charset="0"/>
              </a:rPr>
              <a:t>Speaking God’s word</a:t>
            </a:r>
          </a:p>
          <a:p>
            <a:pPr marL="514350" indent="-514350">
              <a:buAutoNum type="arabicPeriod"/>
            </a:pPr>
            <a:r>
              <a:rPr lang="en-GB" sz="2400" b="1" dirty="0">
                <a:solidFill>
                  <a:srgbClr val="FFFF00"/>
                </a:solidFill>
                <a:latin typeface="Lucida Sans" panose="020B0602030504020204" pitchFamily="34" charset="0"/>
              </a:rPr>
              <a:t>Digesting the word</a:t>
            </a:r>
          </a:p>
          <a:p>
            <a:pPr marL="514350" indent="-514350">
              <a:buAutoNum type="arabicPeriod"/>
            </a:pPr>
            <a:r>
              <a:rPr lang="en-GB" sz="3200" b="1" dirty="0">
                <a:solidFill>
                  <a:srgbClr val="FFFF00"/>
                </a:solidFill>
                <a:latin typeface="Lucida Sans" panose="020B0602030504020204" pitchFamily="34" charset="0"/>
              </a:rPr>
              <a:t>The aftermath</a:t>
            </a:r>
          </a:p>
        </p:txBody>
      </p:sp>
      <p:sp>
        <p:nvSpPr>
          <p:cNvPr id="4" name="TextBox 3">
            <a:extLst>
              <a:ext uri="{FF2B5EF4-FFF2-40B4-BE49-F238E27FC236}">
                <a16:creationId xmlns:a16="http://schemas.microsoft.com/office/drawing/2014/main" id="{462104A4-E9E8-400B-8468-2C17413834F3}"/>
              </a:ext>
            </a:extLst>
          </p:cNvPr>
          <p:cNvSpPr txBox="1"/>
          <p:nvPr/>
        </p:nvSpPr>
        <p:spPr>
          <a:xfrm>
            <a:off x="3873260" y="4114800"/>
            <a:ext cx="3735238" cy="584775"/>
          </a:xfrm>
          <a:prstGeom prst="rect">
            <a:avLst/>
          </a:prstGeom>
          <a:noFill/>
        </p:spPr>
        <p:txBody>
          <a:bodyPr wrap="square" rtlCol="0">
            <a:spAutoFit/>
          </a:bodyPr>
          <a:lstStyle/>
          <a:p>
            <a:pPr algn="ctr"/>
            <a:r>
              <a:rPr lang="en-GB" sz="3200" b="1" dirty="0">
                <a:solidFill>
                  <a:schemeClr val="accent6">
                    <a:lumMod val="40000"/>
                    <a:lumOff val="60000"/>
                  </a:schemeClr>
                </a:solidFill>
              </a:rPr>
              <a:t>Conclusion</a:t>
            </a:r>
          </a:p>
        </p:txBody>
      </p:sp>
      <p:sp>
        <p:nvSpPr>
          <p:cNvPr id="3" name="TextBox 2">
            <a:extLst>
              <a:ext uri="{FF2B5EF4-FFF2-40B4-BE49-F238E27FC236}">
                <a16:creationId xmlns:a16="http://schemas.microsoft.com/office/drawing/2014/main" id="{C9C05540-C530-4B79-9A6A-F03D26BF0C5D}"/>
              </a:ext>
            </a:extLst>
          </p:cNvPr>
          <p:cNvSpPr txBox="1"/>
          <p:nvPr/>
        </p:nvSpPr>
        <p:spPr>
          <a:xfrm>
            <a:off x="1647645" y="4822166"/>
            <a:ext cx="5960853" cy="1200329"/>
          </a:xfrm>
          <a:prstGeom prst="rect">
            <a:avLst/>
          </a:prstGeom>
          <a:noFill/>
        </p:spPr>
        <p:txBody>
          <a:bodyPr wrap="square" rtlCol="0">
            <a:spAutoFit/>
          </a:bodyPr>
          <a:lstStyle/>
          <a:p>
            <a:pPr marL="342900" indent="-342900">
              <a:buFont typeface="+mj-lt"/>
              <a:buAutoNum type="arabicParenR"/>
            </a:pPr>
            <a:r>
              <a:rPr lang="en-GB" sz="2400" b="1" dirty="0">
                <a:solidFill>
                  <a:schemeClr val="accent6">
                    <a:lumMod val="20000"/>
                    <a:lumOff val="80000"/>
                  </a:schemeClr>
                </a:solidFill>
              </a:rPr>
              <a:t>Heart-breaking service</a:t>
            </a:r>
          </a:p>
          <a:p>
            <a:pPr marL="342900" indent="-342900">
              <a:buFont typeface="+mj-lt"/>
              <a:buAutoNum type="arabicParenR"/>
            </a:pPr>
            <a:r>
              <a:rPr lang="en-GB" sz="2400" b="1" dirty="0">
                <a:solidFill>
                  <a:schemeClr val="accent6">
                    <a:lumMod val="20000"/>
                    <a:lumOff val="80000"/>
                  </a:schemeClr>
                </a:solidFill>
              </a:rPr>
              <a:t>What are our objectives?</a:t>
            </a:r>
          </a:p>
          <a:p>
            <a:pPr marL="342900" indent="-342900">
              <a:buFont typeface="+mj-lt"/>
              <a:buAutoNum type="arabicParenR"/>
            </a:pPr>
            <a:r>
              <a:rPr lang="en-GB" sz="2400" b="1" dirty="0">
                <a:solidFill>
                  <a:schemeClr val="accent6">
                    <a:lumMod val="20000"/>
                    <a:lumOff val="80000"/>
                  </a:schemeClr>
                </a:solidFill>
              </a:rPr>
              <a:t>Called to be watchmen</a:t>
            </a:r>
            <a:r>
              <a:rPr lang="en-GB" sz="2400" b="1">
                <a:solidFill>
                  <a:schemeClr val="accent6">
                    <a:lumMod val="20000"/>
                    <a:lumOff val="80000"/>
                  </a:schemeClr>
                </a:solidFill>
              </a:rPr>
              <a:t>/women</a:t>
            </a:r>
            <a:endParaRPr lang="en-GB" sz="2400" b="1" dirty="0">
              <a:solidFill>
                <a:schemeClr val="accent6">
                  <a:lumMod val="20000"/>
                  <a:lumOff val="80000"/>
                </a:schemeClr>
              </a:solidFill>
            </a:endParaRPr>
          </a:p>
        </p:txBody>
      </p:sp>
    </p:spTree>
    <p:extLst>
      <p:ext uri="{BB962C8B-B14F-4D97-AF65-F5344CB8AC3E}">
        <p14:creationId xmlns:p14="http://schemas.microsoft.com/office/powerpoint/2010/main" val="2489898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ppt_y"/>
                                          </p:val>
                                        </p:tav>
                                        <p:tav tm="100000">
                                          <p:val>
                                            <p:strVal val="#ppt_y"/>
                                          </p:val>
                                        </p:tav>
                                      </p:tavLst>
                                    </p:anim>
                                  </p:childTnLst>
                                </p:cTn>
                              </p:par>
                              <p:par>
                                <p:cTn id="25" presetID="2" presetClass="entr" presetSubtype="8"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7" name="Title 1">
            <a:extLst>
              <a:ext uri="{FF2B5EF4-FFF2-40B4-BE49-F238E27FC236}">
                <a16:creationId xmlns:a16="http://schemas.microsoft.com/office/drawing/2014/main" id="{ED15190E-6939-442C-89B7-1EE16CC52113}"/>
              </a:ext>
            </a:extLst>
          </p:cNvPr>
          <p:cNvSpPr txBox="1">
            <a:spLocks/>
          </p:cNvSpPr>
          <p:nvPr/>
        </p:nvSpPr>
        <p:spPr>
          <a:xfrm>
            <a:off x="5391509" y="170656"/>
            <a:ext cx="6800471" cy="102841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6000" kern="1200" cap="all" baseline="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t>Called to serve</a:t>
            </a:r>
            <a:b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br>
            <a:r>
              <a:rPr kumimoji="0" lang="en-GB" sz="2700" b="1" i="0" u="none" strike="noStrike" kern="1200" cap="none" spc="0" normalizeH="0" baseline="0" noProof="0">
                <a:ln w="19050">
                  <a:solidFill>
                    <a:prstClr val="black"/>
                  </a:solidFill>
                </a:ln>
                <a:solidFill>
                  <a:srgbClr val="FFFF00"/>
                </a:solidFill>
                <a:effectLst/>
                <a:uLnTx/>
                <a:uFillTx/>
                <a:latin typeface="Century Gothic" panose="020B0502020202020204"/>
                <a:ea typeface="+mj-ea"/>
                <a:cs typeface="+mj-cs"/>
              </a:rPr>
              <a:t>Ezekiel 2:1-3:15</a:t>
            </a:r>
            <a:endParaRPr kumimoji="0" lang="en-GB" sz="27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endParaRPr>
          </a:p>
        </p:txBody>
      </p:sp>
      <p:sp>
        <p:nvSpPr>
          <p:cNvPr id="2" name="TextBox 1">
            <a:extLst>
              <a:ext uri="{FF2B5EF4-FFF2-40B4-BE49-F238E27FC236}">
                <a16:creationId xmlns:a16="http://schemas.microsoft.com/office/drawing/2014/main" id="{82D83197-E694-4C77-9866-BE9CEADDAB6B}"/>
              </a:ext>
            </a:extLst>
          </p:cNvPr>
          <p:cNvSpPr txBox="1"/>
          <p:nvPr/>
        </p:nvSpPr>
        <p:spPr>
          <a:xfrm>
            <a:off x="1017917" y="1285336"/>
            <a:ext cx="5078083" cy="584775"/>
          </a:xfrm>
          <a:prstGeom prst="rect">
            <a:avLst/>
          </a:prstGeom>
          <a:noFill/>
        </p:spPr>
        <p:txBody>
          <a:bodyPr wrap="square" rtlCol="0">
            <a:spAutoFit/>
          </a:bodyPr>
          <a:lstStyle/>
          <a:p>
            <a:r>
              <a:rPr lang="en-GB" sz="3200" b="1" dirty="0">
                <a:solidFill>
                  <a:srgbClr val="FFFF00"/>
                </a:solidFill>
                <a:latin typeface="Lucida Sans" panose="020B0602030504020204" pitchFamily="34" charset="0"/>
              </a:rPr>
              <a:t>1. The call</a:t>
            </a:r>
          </a:p>
        </p:txBody>
      </p:sp>
      <p:sp>
        <p:nvSpPr>
          <p:cNvPr id="3" name="TextBox 2">
            <a:extLst>
              <a:ext uri="{FF2B5EF4-FFF2-40B4-BE49-F238E27FC236}">
                <a16:creationId xmlns:a16="http://schemas.microsoft.com/office/drawing/2014/main" id="{A09E6AA6-2844-4972-B2ED-DDE59BC3BC09}"/>
              </a:ext>
            </a:extLst>
          </p:cNvPr>
          <p:cNvSpPr txBox="1"/>
          <p:nvPr/>
        </p:nvSpPr>
        <p:spPr>
          <a:xfrm>
            <a:off x="1788542" y="2113518"/>
            <a:ext cx="8476892" cy="461665"/>
          </a:xfrm>
          <a:prstGeom prst="rect">
            <a:avLst/>
          </a:prstGeom>
          <a:noFill/>
        </p:spPr>
        <p:txBody>
          <a:bodyPr wrap="square" rtlCol="0">
            <a:spAutoFit/>
          </a:bodyPr>
          <a:lstStyle/>
          <a:p>
            <a:r>
              <a:rPr lang="en-GB" sz="2400" b="1" i="1" dirty="0">
                <a:solidFill>
                  <a:schemeClr val="accent3">
                    <a:lumMod val="40000"/>
                    <a:lumOff val="60000"/>
                  </a:schemeClr>
                </a:solidFill>
              </a:rPr>
              <a:t>“Son of man” </a:t>
            </a:r>
            <a:r>
              <a:rPr lang="en-GB" sz="2400" b="1" dirty="0">
                <a:solidFill>
                  <a:schemeClr val="accent3">
                    <a:lumMod val="40000"/>
                    <a:lumOff val="60000"/>
                  </a:schemeClr>
                </a:solidFill>
              </a:rPr>
              <a:t>(definition)</a:t>
            </a:r>
            <a:endParaRPr lang="en-GB" sz="2400" b="1" i="1" dirty="0">
              <a:solidFill>
                <a:schemeClr val="accent3">
                  <a:lumMod val="40000"/>
                  <a:lumOff val="60000"/>
                </a:schemeClr>
              </a:solidFill>
            </a:endParaRPr>
          </a:p>
        </p:txBody>
      </p:sp>
    </p:spTree>
    <p:extLst>
      <p:ext uri="{BB962C8B-B14F-4D97-AF65-F5344CB8AC3E}">
        <p14:creationId xmlns:p14="http://schemas.microsoft.com/office/powerpoint/2010/main" val="3041586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7" name="Title 1">
            <a:extLst>
              <a:ext uri="{FF2B5EF4-FFF2-40B4-BE49-F238E27FC236}">
                <a16:creationId xmlns:a16="http://schemas.microsoft.com/office/drawing/2014/main" id="{ED15190E-6939-442C-89B7-1EE16CC52113}"/>
              </a:ext>
            </a:extLst>
          </p:cNvPr>
          <p:cNvSpPr txBox="1">
            <a:spLocks/>
          </p:cNvSpPr>
          <p:nvPr/>
        </p:nvSpPr>
        <p:spPr>
          <a:xfrm>
            <a:off x="5391509" y="170656"/>
            <a:ext cx="6800471" cy="102841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6000" kern="1200" cap="all" baseline="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t>Called to serve</a:t>
            </a:r>
            <a:b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br>
            <a:r>
              <a:rPr kumimoji="0" lang="en-GB" sz="2700" b="1" i="0" u="none" strike="noStrike" kern="1200" cap="none" spc="0" normalizeH="0" baseline="0" noProof="0">
                <a:ln w="19050">
                  <a:solidFill>
                    <a:prstClr val="black"/>
                  </a:solidFill>
                </a:ln>
                <a:solidFill>
                  <a:srgbClr val="FFFF00"/>
                </a:solidFill>
                <a:effectLst/>
                <a:uLnTx/>
                <a:uFillTx/>
                <a:latin typeface="Century Gothic" panose="020B0502020202020204"/>
                <a:ea typeface="+mj-ea"/>
                <a:cs typeface="+mj-cs"/>
              </a:rPr>
              <a:t>Ezekiel 2:1-3:15</a:t>
            </a:r>
            <a:endParaRPr kumimoji="0" lang="en-GB" sz="27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endParaRPr>
          </a:p>
        </p:txBody>
      </p:sp>
      <p:sp>
        <p:nvSpPr>
          <p:cNvPr id="2" name="TextBox 1">
            <a:extLst>
              <a:ext uri="{FF2B5EF4-FFF2-40B4-BE49-F238E27FC236}">
                <a16:creationId xmlns:a16="http://schemas.microsoft.com/office/drawing/2014/main" id="{82D83197-E694-4C77-9866-BE9CEADDAB6B}"/>
              </a:ext>
            </a:extLst>
          </p:cNvPr>
          <p:cNvSpPr txBox="1"/>
          <p:nvPr/>
        </p:nvSpPr>
        <p:spPr>
          <a:xfrm>
            <a:off x="1017917" y="1285336"/>
            <a:ext cx="5078083" cy="584775"/>
          </a:xfrm>
          <a:prstGeom prst="rect">
            <a:avLst/>
          </a:prstGeom>
          <a:noFill/>
        </p:spPr>
        <p:txBody>
          <a:bodyPr wrap="square" rtlCol="0">
            <a:spAutoFit/>
          </a:bodyPr>
          <a:lstStyle/>
          <a:p>
            <a:r>
              <a:rPr lang="en-GB" sz="3200" b="1" dirty="0">
                <a:solidFill>
                  <a:srgbClr val="FFFF00"/>
                </a:solidFill>
                <a:latin typeface="Lucida Sans" panose="020B0602030504020204" pitchFamily="34" charset="0"/>
              </a:rPr>
              <a:t>1. The call</a:t>
            </a:r>
          </a:p>
        </p:txBody>
      </p:sp>
      <p:sp>
        <p:nvSpPr>
          <p:cNvPr id="3" name="TextBox 2">
            <a:extLst>
              <a:ext uri="{FF2B5EF4-FFF2-40B4-BE49-F238E27FC236}">
                <a16:creationId xmlns:a16="http://schemas.microsoft.com/office/drawing/2014/main" id="{A09E6AA6-2844-4972-B2ED-DDE59BC3BC09}"/>
              </a:ext>
            </a:extLst>
          </p:cNvPr>
          <p:cNvSpPr txBox="1"/>
          <p:nvPr/>
        </p:nvSpPr>
        <p:spPr>
          <a:xfrm>
            <a:off x="1788542" y="2113518"/>
            <a:ext cx="8476892" cy="830997"/>
          </a:xfrm>
          <a:prstGeom prst="rect">
            <a:avLst/>
          </a:prstGeom>
          <a:noFill/>
        </p:spPr>
        <p:txBody>
          <a:bodyPr wrap="square" rtlCol="0">
            <a:spAutoFit/>
          </a:bodyPr>
          <a:lstStyle/>
          <a:p>
            <a:r>
              <a:rPr lang="en-GB" sz="2400" b="1" i="1" dirty="0">
                <a:solidFill>
                  <a:schemeClr val="accent3">
                    <a:lumMod val="40000"/>
                    <a:lumOff val="60000"/>
                  </a:schemeClr>
                </a:solidFill>
              </a:rPr>
              <a:t>“Son of man” </a:t>
            </a:r>
            <a:r>
              <a:rPr lang="en-GB" sz="2400" b="1" dirty="0">
                <a:solidFill>
                  <a:schemeClr val="accent3">
                    <a:lumMod val="40000"/>
                    <a:lumOff val="60000"/>
                  </a:schemeClr>
                </a:solidFill>
              </a:rPr>
              <a:t>(definition)</a:t>
            </a:r>
          </a:p>
          <a:p>
            <a:r>
              <a:rPr lang="en-GB" sz="2400" b="1" i="1" dirty="0">
                <a:solidFill>
                  <a:schemeClr val="accent3">
                    <a:lumMod val="40000"/>
                    <a:lumOff val="60000"/>
                  </a:schemeClr>
                </a:solidFill>
              </a:rPr>
              <a:t>Mere mortal</a:t>
            </a:r>
          </a:p>
        </p:txBody>
      </p:sp>
    </p:spTree>
    <p:extLst>
      <p:ext uri="{BB962C8B-B14F-4D97-AF65-F5344CB8AC3E}">
        <p14:creationId xmlns:p14="http://schemas.microsoft.com/office/powerpoint/2010/main" val="3853166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7" name="Title 1">
            <a:extLst>
              <a:ext uri="{FF2B5EF4-FFF2-40B4-BE49-F238E27FC236}">
                <a16:creationId xmlns:a16="http://schemas.microsoft.com/office/drawing/2014/main" id="{ED15190E-6939-442C-89B7-1EE16CC52113}"/>
              </a:ext>
            </a:extLst>
          </p:cNvPr>
          <p:cNvSpPr txBox="1">
            <a:spLocks/>
          </p:cNvSpPr>
          <p:nvPr/>
        </p:nvSpPr>
        <p:spPr>
          <a:xfrm>
            <a:off x="5391509" y="170656"/>
            <a:ext cx="6800471" cy="102841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6000" kern="1200" cap="all" baseline="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t>Called to serve</a:t>
            </a:r>
            <a:b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br>
            <a:r>
              <a:rPr kumimoji="0" lang="en-GB" sz="2700" b="1" i="0" u="none" strike="noStrike" kern="1200" cap="none" spc="0" normalizeH="0" baseline="0" noProof="0">
                <a:ln w="19050">
                  <a:solidFill>
                    <a:prstClr val="black"/>
                  </a:solidFill>
                </a:ln>
                <a:solidFill>
                  <a:srgbClr val="FFFF00"/>
                </a:solidFill>
                <a:effectLst/>
                <a:uLnTx/>
                <a:uFillTx/>
                <a:latin typeface="Century Gothic" panose="020B0502020202020204"/>
                <a:ea typeface="+mj-ea"/>
                <a:cs typeface="+mj-cs"/>
              </a:rPr>
              <a:t>Ezekiel 2:1-3:15</a:t>
            </a:r>
            <a:endParaRPr kumimoji="0" lang="en-GB" sz="27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endParaRPr>
          </a:p>
        </p:txBody>
      </p:sp>
      <p:sp>
        <p:nvSpPr>
          <p:cNvPr id="2" name="TextBox 1">
            <a:extLst>
              <a:ext uri="{FF2B5EF4-FFF2-40B4-BE49-F238E27FC236}">
                <a16:creationId xmlns:a16="http://schemas.microsoft.com/office/drawing/2014/main" id="{82D83197-E694-4C77-9866-BE9CEADDAB6B}"/>
              </a:ext>
            </a:extLst>
          </p:cNvPr>
          <p:cNvSpPr txBox="1"/>
          <p:nvPr/>
        </p:nvSpPr>
        <p:spPr>
          <a:xfrm>
            <a:off x="1017917" y="1285336"/>
            <a:ext cx="5078083" cy="584775"/>
          </a:xfrm>
          <a:prstGeom prst="rect">
            <a:avLst/>
          </a:prstGeom>
          <a:noFill/>
        </p:spPr>
        <p:txBody>
          <a:bodyPr wrap="square" rtlCol="0">
            <a:spAutoFit/>
          </a:bodyPr>
          <a:lstStyle/>
          <a:p>
            <a:r>
              <a:rPr lang="en-GB" sz="3200" b="1" dirty="0">
                <a:solidFill>
                  <a:srgbClr val="FFFF00"/>
                </a:solidFill>
                <a:latin typeface="Lucida Sans" panose="020B0602030504020204" pitchFamily="34" charset="0"/>
              </a:rPr>
              <a:t>1. The call</a:t>
            </a:r>
          </a:p>
        </p:txBody>
      </p:sp>
      <p:sp>
        <p:nvSpPr>
          <p:cNvPr id="3" name="TextBox 2">
            <a:extLst>
              <a:ext uri="{FF2B5EF4-FFF2-40B4-BE49-F238E27FC236}">
                <a16:creationId xmlns:a16="http://schemas.microsoft.com/office/drawing/2014/main" id="{A09E6AA6-2844-4972-B2ED-DDE59BC3BC09}"/>
              </a:ext>
            </a:extLst>
          </p:cNvPr>
          <p:cNvSpPr txBox="1"/>
          <p:nvPr/>
        </p:nvSpPr>
        <p:spPr>
          <a:xfrm>
            <a:off x="1788542" y="2113518"/>
            <a:ext cx="8476892" cy="1200329"/>
          </a:xfrm>
          <a:prstGeom prst="rect">
            <a:avLst/>
          </a:prstGeom>
          <a:noFill/>
        </p:spPr>
        <p:txBody>
          <a:bodyPr wrap="square" rtlCol="0">
            <a:spAutoFit/>
          </a:bodyPr>
          <a:lstStyle/>
          <a:p>
            <a:r>
              <a:rPr lang="en-GB" sz="2400" b="1" i="1" dirty="0">
                <a:solidFill>
                  <a:schemeClr val="accent3">
                    <a:lumMod val="40000"/>
                    <a:lumOff val="60000"/>
                  </a:schemeClr>
                </a:solidFill>
              </a:rPr>
              <a:t>“Son of man” </a:t>
            </a:r>
            <a:r>
              <a:rPr lang="en-GB" sz="2400" b="1" dirty="0">
                <a:solidFill>
                  <a:schemeClr val="accent3">
                    <a:lumMod val="40000"/>
                    <a:lumOff val="60000"/>
                  </a:schemeClr>
                </a:solidFill>
              </a:rPr>
              <a:t>(definition)</a:t>
            </a:r>
          </a:p>
          <a:p>
            <a:r>
              <a:rPr lang="en-GB" sz="2400" b="1" i="1" dirty="0">
                <a:solidFill>
                  <a:schemeClr val="accent3">
                    <a:lumMod val="40000"/>
                    <a:lumOff val="60000"/>
                  </a:schemeClr>
                </a:solidFill>
              </a:rPr>
              <a:t>Mere mortal</a:t>
            </a:r>
          </a:p>
          <a:p>
            <a:r>
              <a:rPr lang="en-GB" sz="2400" b="1" i="1" dirty="0">
                <a:solidFill>
                  <a:schemeClr val="accent3">
                    <a:lumMod val="40000"/>
                    <a:lumOff val="60000"/>
                  </a:schemeClr>
                </a:solidFill>
              </a:rPr>
              <a:t>Total dependence on God</a:t>
            </a:r>
          </a:p>
        </p:txBody>
      </p:sp>
    </p:spTree>
    <p:extLst>
      <p:ext uri="{BB962C8B-B14F-4D97-AF65-F5344CB8AC3E}">
        <p14:creationId xmlns:p14="http://schemas.microsoft.com/office/powerpoint/2010/main" val="2841010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7" name="Title 1">
            <a:extLst>
              <a:ext uri="{FF2B5EF4-FFF2-40B4-BE49-F238E27FC236}">
                <a16:creationId xmlns:a16="http://schemas.microsoft.com/office/drawing/2014/main" id="{ED15190E-6939-442C-89B7-1EE16CC52113}"/>
              </a:ext>
            </a:extLst>
          </p:cNvPr>
          <p:cNvSpPr txBox="1">
            <a:spLocks/>
          </p:cNvSpPr>
          <p:nvPr/>
        </p:nvSpPr>
        <p:spPr>
          <a:xfrm>
            <a:off x="5391509" y="170656"/>
            <a:ext cx="6800471" cy="102841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6000" kern="1200" cap="all" baseline="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t>Called to serve</a:t>
            </a:r>
            <a:b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br>
            <a:r>
              <a:rPr kumimoji="0" lang="en-GB" sz="2700" b="1" i="0" u="none" strike="noStrike" kern="1200" cap="none" spc="0" normalizeH="0" baseline="0" noProof="0">
                <a:ln w="19050">
                  <a:solidFill>
                    <a:prstClr val="black"/>
                  </a:solidFill>
                </a:ln>
                <a:solidFill>
                  <a:srgbClr val="FFFF00"/>
                </a:solidFill>
                <a:effectLst/>
                <a:uLnTx/>
                <a:uFillTx/>
                <a:latin typeface="Century Gothic" panose="020B0502020202020204"/>
                <a:ea typeface="+mj-ea"/>
                <a:cs typeface="+mj-cs"/>
              </a:rPr>
              <a:t>Ezekiel 2:1-3:15</a:t>
            </a:r>
            <a:endParaRPr kumimoji="0" lang="en-GB" sz="27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endParaRPr>
          </a:p>
        </p:txBody>
      </p:sp>
      <p:sp>
        <p:nvSpPr>
          <p:cNvPr id="2" name="TextBox 1">
            <a:extLst>
              <a:ext uri="{FF2B5EF4-FFF2-40B4-BE49-F238E27FC236}">
                <a16:creationId xmlns:a16="http://schemas.microsoft.com/office/drawing/2014/main" id="{82D83197-E694-4C77-9866-BE9CEADDAB6B}"/>
              </a:ext>
            </a:extLst>
          </p:cNvPr>
          <p:cNvSpPr txBox="1"/>
          <p:nvPr/>
        </p:nvSpPr>
        <p:spPr>
          <a:xfrm>
            <a:off x="1017917" y="1285336"/>
            <a:ext cx="5078083" cy="954107"/>
          </a:xfrm>
          <a:prstGeom prst="rect">
            <a:avLst/>
          </a:prstGeom>
          <a:noFill/>
        </p:spPr>
        <p:txBody>
          <a:bodyPr wrap="square" rtlCol="0">
            <a:spAutoFit/>
          </a:bodyPr>
          <a:lstStyle/>
          <a:p>
            <a:pPr marL="514350" indent="-514350">
              <a:buAutoNum type="arabicPeriod"/>
            </a:pPr>
            <a:r>
              <a:rPr lang="en-GB" sz="2400" b="1" dirty="0">
                <a:solidFill>
                  <a:srgbClr val="FFFF00"/>
                </a:solidFill>
                <a:latin typeface="Lucida Sans" panose="020B0602030504020204" pitchFamily="34" charset="0"/>
              </a:rPr>
              <a:t>The call</a:t>
            </a:r>
          </a:p>
          <a:p>
            <a:pPr marL="514350" indent="-514350">
              <a:buAutoNum type="arabicPeriod"/>
            </a:pPr>
            <a:r>
              <a:rPr lang="en-GB" sz="3200" b="1" dirty="0">
                <a:solidFill>
                  <a:srgbClr val="FFFF00"/>
                </a:solidFill>
                <a:latin typeface="Lucida Sans" panose="020B0602030504020204" pitchFamily="34" charset="0"/>
              </a:rPr>
              <a:t>The mission field</a:t>
            </a:r>
          </a:p>
        </p:txBody>
      </p:sp>
      <p:sp>
        <p:nvSpPr>
          <p:cNvPr id="4" name="TextBox 3">
            <a:extLst>
              <a:ext uri="{FF2B5EF4-FFF2-40B4-BE49-F238E27FC236}">
                <a16:creationId xmlns:a16="http://schemas.microsoft.com/office/drawing/2014/main" id="{F56758DE-D428-409D-8C09-11C058AECB0F}"/>
              </a:ext>
            </a:extLst>
          </p:cNvPr>
          <p:cNvSpPr txBox="1"/>
          <p:nvPr/>
        </p:nvSpPr>
        <p:spPr>
          <a:xfrm>
            <a:off x="1646823" y="2325707"/>
            <a:ext cx="6331789" cy="3046988"/>
          </a:xfrm>
          <a:prstGeom prst="rect">
            <a:avLst/>
          </a:prstGeom>
          <a:noFill/>
        </p:spPr>
        <p:txBody>
          <a:bodyPr wrap="square" rtlCol="0">
            <a:spAutoFit/>
          </a:bodyPr>
          <a:lstStyle/>
          <a:p>
            <a:r>
              <a:rPr lang="en-GB" sz="2400" b="1" i="1" dirty="0">
                <a:ln>
                  <a:solidFill>
                    <a:schemeClr val="accent1"/>
                  </a:solidFill>
                </a:ln>
                <a:solidFill>
                  <a:srgbClr val="FFFF00"/>
                </a:solidFill>
              </a:rPr>
              <a:t>He said: ‘Son of man, I am sending you to the Israelites, to a rebellious nation that has rebelled against me; they and their ancestors have been in revolt against me to this very day. The people to whom I am sending you are obstinate and stubborn…. they are a rebellious house…they are rebellious…’ </a:t>
            </a:r>
            <a:r>
              <a:rPr lang="en-GB" sz="2400" b="1" dirty="0">
                <a:ln>
                  <a:solidFill>
                    <a:schemeClr val="accent1"/>
                  </a:solidFill>
                </a:ln>
                <a:solidFill>
                  <a:srgbClr val="FFFF00"/>
                </a:solidFill>
              </a:rPr>
              <a:t>(vv.3-4,6,7)</a:t>
            </a:r>
            <a:endParaRPr lang="en-GB" b="1" i="1" dirty="0">
              <a:ln>
                <a:solidFill>
                  <a:schemeClr val="accent1"/>
                </a:solidFill>
              </a:ln>
              <a:solidFill>
                <a:srgbClr val="FFFF00"/>
              </a:solidFill>
            </a:endParaRPr>
          </a:p>
        </p:txBody>
      </p:sp>
    </p:spTree>
    <p:extLst>
      <p:ext uri="{BB962C8B-B14F-4D97-AF65-F5344CB8AC3E}">
        <p14:creationId xmlns:p14="http://schemas.microsoft.com/office/powerpoint/2010/main" val="197741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fade">
                                      <p:cBhvr>
                                        <p:cTn id="13" dur="1000"/>
                                        <p:tgtEl>
                                          <p:spTgt spid="4">
                                            <p:txEl>
                                              <p:pRg st="0" end="0"/>
                                            </p:txEl>
                                          </p:spTgt>
                                        </p:tgtEl>
                                      </p:cBhvr>
                                    </p:animEffect>
                                    <p:anim calcmode="lin" valueType="num">
                                      <p:cBhvr>
                                        <p:cTn id="14"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6" presetID="42" presetClass="entr" presetSubtype="0" fill="hold" nodeType="with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Effect transition="in" filter="fade">
                                      <p:cBhvr>
                                        <p:cTn id="18" dur="1000"/>
                                        <p:tgtEl>
                                          <p:spTgt spid="4">
                                            <p:txEl>
                                              <p:pRg st="0" end="0"/>
                                            </p:txEl>
                                          </p:spTgt>
                                        </p:tgtEl>
                                      </p:cBhvr>
                                    </p:animEffect>
                                    <p:anim calcmode="lin" valueType="num">
                                      <p:cBhvr>
                                        <p:cTn id="19"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20"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7" name="Title 1">
            <a:extLst>
              <a:ext uri="{FF2B5EF4-FFF2-40B4-BE49-F238E27FC236}">
                <a16:creationId xmlns:a16="http://schemas.microsoft.com/office/drawing/2014/main" id="{ED15190E-6939-442C-89B7-1EE16CC52113}"/>
              </a:ext>
            </a:extLst>
          </p:cNvPr>
          <p:cNvSpPr txBox="1">
            <a:spLocks/>
          </p:cNvSpPr>
          <p:nvPr/>
        </p:nvSpPr>
        <p:spPr>
          <a:xfrm>
            <a:off x="5391509" y="170656"/>
            <a:ext cx="6800471" cy="102841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6000" kern="1200" cap="all" baseline="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t>Called to serve</a:t>
            </a:r>
            <a:b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br>
            <a:r>
              <a:rPr kumimoji="0" lang="en-GB" sz="2700" b="1" i="0" u="none" strike="noStrike" kern="1200" cap="none" spc="0" normalizeH="0" baseline="0" noProof="0">
                <a:ln w="19050">
                  <a:solidFill>
                    <a:prstClr val="black"/>
                  </a:solidFill>
                </a:ln>
                <a:solidFill>
                  <a:srgbClr val="FFFF00"/>
                </a:solidFill>
                <a:effectLst/>
                <a:uLnTx/>
                <a:uFillTx/>
                <a:latin typeface="Century Gothic" panose="020B0502020202020204"/>
                <a:ea typeface="+mj-ea"/>
                <a:cs typeface="+mj-cs"/>
              </a:rPr>
              <a:t>Ezekiel 2:1-3:15</a:t>
            </a:r>
            <a:endParaRPr kumimoji="0" lang="en-GB" sz="27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endParaRPr>
          </a:p>
        </p:txBody>
      </p:sp>
      <p:sp>
        <p:nvSpPr>
          <p:cNvPr id="2" name="TextBox 1">
            <a:extLst>
              <a:ext uri="{FF2B5EF4-FFF2-40B4-BE49-F238E27FC236}">
                <a16:creationId xmlns:a16="http://schemas.microsoft.com/office/drawing/2014/main" id="{82D83197-E694-4C77-9866-BE9CEADDAB6B}"/>
              </a:ext>
            </a:extLst>
          </p:cNvPr>
          <p:cNvSpPr txBox="1"/>
          <p:nvPr/>
        </p:nvSpPr>
        <p:spPr>
          <a:xfrm>
            <a:off x="1017917" y="1285336"/>
            <a:ext cx="5078083" cy="954107"/>
          </a:xfrm>
          <a:prstGeom prst="rect">
            <a:avLst/>
          </a:prstGeom>
          <a:noFill/>
        </p:spPr>
        <p:txBody>
          <a:bodyPr wrap="square" rtlCol="0">
            <a:spAutoFit/>
          </a:bodyPr>
          <a:lstStyle/>
          <a:p>
            <a:pPr marL="514350" indent="-514350">
              <a:buAutoNum type="arabicPeriod"/>
            </a:pPr>
            <a:r>
              <a:rPr lang="en-GB" sz="2400" b="1" dirty="0">
                <a:solidFill>
                  <a:srgbClr val="FFFF00"/>
                </a:solidFill>
                <a:latin typeface="Lucida Sans" panose="020B0602030504020204" pitchFamily="34" charset="0"/>
              </a:rPr>
              <a:t>The call</a:t>
            </a:r>
          </a:p>
          <a:p>
            <a:pPr marL="514350" indent="-514350">
              <a:buAutoNum type="arabicPeriod"/>
            </a:pPr>
            <a:r>
              <a:rPr lang="en-GB" sz="3200" b="1" dirty="0">
                <a:solidFill>
                  <a:srgbClr val="FFFF00"/>
                </a:solidFill>
                <a:latin typeface="Lucida Sans" panose="020B0602030504020204" pitchFamily="34" charset="0"/>
              </a:rPr>
              <a:t>The mission field</a:t>
            </a:r>
          </a:p>
        </p:txBody>
      </p:sp>
      <p:sp>
        <p:nvSpPr>
          <p:cNvPr id="3" name="TextBox 2">
            <a:extLst>
              <a:ext uri="{FF2B5EF4-FFF2-40B4-BE49-F238E27FC236}">
                <a16:creationId xmlns:a16="http://schemas.microsoft.com/office/drawing/2014/main" id="{0130411D-DE00-4870-A47C-3A9919AB7477}"/>
              </a:ext>
            </a:extLst>
          </p:cNvPr>
          <p:cNvSpPr txBox="1"/>
          <p:nvPr/>
        </p:nvSpPr>
        <p:spPr>
          <a:xfrm>
            <a:off x="1777042" y="2329132"/>
            <a:ext cx="5078083" cy="523220"/>
          </a:xfrm>
          <a:prstGeom prst="rect">
            <a:avLst/>
          </a:prstGeom>
          <a:noFill/>
        </p:spPr>
        <p:txBody>
          <a:bodyPr wrap="square" rtlCol="0">
            <a:spAutoFit/>
          </a:bodyPr>
          <a:lstStyle/>
          <a:p>
            <a:pPr marL="361950" indent="-361950">
              <a:buFont typeface="Arial" panose="020B0604020202020204" pitchFamily="34" charset="0"/>
              <a:buChar char="•"/>
            </a:pPr>
            <a:r>
              <a:rPr lang="en-GB" sz="2800" b="1" dirty="0">
                <a:solidFill>
                  <a:schemeClr val="accent6">
                    <a:lumMod val="40000"/>
                    <a:lumOff val="60000"/>
                  </a:schemeClr>
                </a:solidFill>
              </a:rPr>
              <a:t>rebellious</a:t>
            </a:r>
          </a:p>
        </p:txBody>
      </p:sp>
    </p:spTree>
    <p:extLst>
      <p:ext uri="{BB962C8B-B14F-4D97-AF65-F5344CB8AC3E}">
        <p14:creationId xmlns:p14="http://schemas.microsoft.com/office/powerpoint/2010/main" val="2378052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7" name="Title 1">
            <a:extLst>
              <a:ext uri="{FF2B5EF4-FFF2-40B4-BE49-F238E27FC236}">
                <a16:creationId xmlns:a16="http://schemas.microsoft.com/office/drawing/2014/main" id="{ED15190E-6939-442C-89B7-1EE16CC52113}"/>
              </a:ext>
            </a:extLst>
          </p:cNvPr>
          <p:cNvSpPr txBox="1">
            <a:spLocks/>
          </p:cNvSpPr>
          <p:nvPr/>
        </p:nvSpPr>
        <p:spPr>
          <a:xfrm>
            <a:off x="5391509" y="170656"/>
            <a:ext cx="6800471" cy="102841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6000" kern="1200" cap="all" baseline="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t>Called to serve</a:t>
            </a:r>
            <a:b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br>
            <a:r>
              <a:rPr kumimoji="0" lang="en-GB" sz="2700" b="1" i="0" u="none" strike="noStrike" kern="1200" cap="none" spc="0" normalizeH="0" baseline="0" noProof="0">
                <a:ln w="19050">
                  <a:solidFill>
                    <a:prstClr val="black"/>
                  </a:solidFill>
                </a:ln>
                <a:solidFill>
                  <a:srgbClr val="FFFF00"/>
                </a:solidFill>
                <a:effectLst/>
                <a:uLnTx/>
                <a:uFillTx/>
                <a:latin typeface="Century Gothic" panose="020B0502020202020204"/>
                <a:ea typeface="+mj-ea"/>
                <a:cs typeface="+mj-cs"/>
              </a:rPr>
              <a:t>Ezekiel 2:1-3:15</a:t>
            </a:r>
            <a:endParaRPr kumimoji="0" lang="en-GB" sz="27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endParaRPr>
          </a:p>
        </p:txBody>
      </p:sp>
      <p:sp>
        <p:nvSpPr>
          <p:cNvPr id="2" name="TextBox 1">
            <a:extLst>
              <a:ext uri="{FF2B5EF4-FFF2-40B4-BE49-F238E27FC236}">
                <a16:creationId xmlns:a16="http://schemas.microsoft.com/office/drawing/2014/main" id="{82D83197-E694-4C77-9866-BE9CEADDAB6B}"/>
              </a:ext>
            </a:extLst>
          </p:cNvPr>
          <p:cNvSpPr txBox="1"/>
          <p:nvPr/>
        </p:nvSpPr>
        <p:spPr>
          <a:xfrm>
            <a:off x="1017917" y="1285336"/>
            <a:ext cx="5373358" cy="954107"/>
          </a:xfrm>
          <a:prstGeom prst="rect">
            <a:avLst/>
          </a:prstGeom>
          <a:noFill/>
        </p:spPr>
        <p:txBody>
          <a:bodyPr wrap="square" rtlCol="0">
            <a:spAutoFit/>
          </a:bodyPr>
          <a:lstStyle/>
          <a:p>
            <a:pPr marL="514350" indent="-514350">
              <a:buAutoNum type="arabicPeriod"/>
            </a:pPr>
            <a:r>
              <a:rPr lang="en-GB" sz="2400" b="1" dirty="0">
                <a:solidFill>
                  <a:srgbClr val="FFFF00"/>
                </a:solidFill>
                <a:latin typeface="Lucida Sans" panose="020B0602030504020204" pitchFamily="34" charset="0"/>
              </a:rPr>
              <a:t>The call</a:t>
            </a:r>
          </a:p>
          <a:p>
            <a:pPr marL="514350" indent="-514350">
              <a:buAutoNum type="arabicPeriod"/>
            </a:pPr>
            <a:r>
              <a:rPr lang="en-GB" sz="3200" b="1" dirty="0">
                <a:solidFill>
                  <a:srgbClr val="FFFF00"/>
                </a:solidFill>
                <a:latin typeface="Lucida Sans" panose="020B0602030504020204" pitchFamily="34" charset="0"/>
              </a:rPr>
              <a:t>The mission field</a:t>
            </a:r>
          </a:p>
        </p:txBody>
      </p:sp>
      <p:sp>
        <p:nvSpPr>
          <p:cNvPr id="3" name="TextBox 2">
            <a:extLst>
              <a:ext uri="{FF2B5EF4-FFF2-40B4-BE49-F238E27FC236}">
                <a16:creationId xmlns:a16="http://schemas.microsoft.com/office/drawing/2014/main" id="{0130411D-DE00-4870-A47C-3A9919AB7477}"/>
              </a:ext>
            </a:extLst>
          </p:cNvPr>
          <p:cNvSpPr txBox="1"/>
          <p:nvPr/>
        </p:nvSpPr>
        <p:spPr>
          <a:xfrm>
            <a:off x="1777042" y="2329132"/>
            <a:ext cx="5078083" cy="892552"/>
          </a:xfrm>
          <a:prstGeom prst="rect">
            <a:avLst/>
          </a:prstGeom>
          <a:noFill/>
        </p:spPr>
        <p:txBody>
          <a:bodyPr wrap="square" rtlCol="0">
            <a:spAutoFit/>
          </a:bodyPr>
          <a:lstStyle/>
          <a:p>
            <a:pPr marL="361950" indent="-361950">
              <a:buFont typeface="Arial" panose="020B0604020202020204" pitchFamily="34" charset="0"/>
              <a:buChar char="•"/>
            </a:pPr>
            <a:r>
              <a:rPr lang="en-GB" sz="2400" b="1" dirty="0">
                <a:solidFill>
                  <a:schemeClr val="accent6">
                    <a:lumMod val="40000"/>
                    <a:lumOff val="60000"/>
                  </a:schemeClr>
                </a:solidFill>
              </a:rPr>
              <a:t>Rebellious</a:t>
            </a:r>
          </a:p>
          <a:p>
            <a:pPr marL="361950" indent="-361950">
              <a:buFont typeface="Arial" panose="020B0604020202020204" pitchFamily="34" charset="0"/>
              <a:buChar char="•"/>
            </a:pPr>
            <a:r>
              <a:rPr lang="en-GB" sz="2800" b="1" dirty="0">
                <a:solidFill>
                  <a:schemeClr val="accent6">
                    <a:lumMod val="40000"/>
                    <a:lumOff val="60000"/>
                  </a:schemeClr>
                </a:solidFill>
              </a:rPr>
              <a:t>A rebellious house</a:t>
            </a:r>
          </a:p>
        </p:txBody>
      </p:sp>
    </p:spTree>
    <p:extLst>
      <p:ext uri="{BB962C8B-B14F-4D97-AF65-F5344CB8AC3E}">
        <p14:creationId xmlns:p14="http://schemas.microsoft.com/office/powerpoint/2010/main" val="3887724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7" name="Title 1">
            <a:extLst>
              <a:ext uri="{FF2B5EF4-FFF2-40B4-BE49-F238E27FC236}">
                <a16:creationId xmlns:a16="http://schemas.microsoft.com/office/drawing/2014/main" id="{ED15190E-6939-442C-89B7-1EE16CC52113}"/>
              </a:ext>
            </a:extLst>
          </p:cNvPr>
          <p:cNvSpPr txBox="1">
            <a:spLocks/>
          </p:cNvSpPr>
          <p:nvPr/>
        </p:nvSpPr>
        <p:spPr>
          <a:xfrm>
            <a:off x="5391509" y="170656"/>
            <a:ext cx="6800471" cy="102841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6000" kern="1200" cap="all" baseline="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t>Called to serve</a:t>
            </a:r>
            <a:br>
              <a:rPr kumimoji="0" lang="en-GB" sz="40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rPr>
            </a:br>
            <a:r>
              <a:rPr kumimoji="0" lang="en-GB" sz="2700" b="1" i="0" u="none" strike="noStrike" kern="1200" cap="none" spc="0" normalizeH="0" baseline="0" noProof="0">
                <a:ln w="19050">
                  <a:solidFill>
                    <a:prstClr val="black"/>
                  </a:solidFill>
                </a:ln>
                <a:solidFill>
                  <a:srgbClr val="FFFF00"/>
                </a:solidFill>
                <a:effectLst/>
                <a:uLnTx/>
                <a:uFillTx/>
                <a:latin typeface="Century Gothic" panose="020B0502020202020204"/>
                <a:ea typeface="+mj-ea"/>
                <a:cs typeface="+mj-cs"/>
              </a:rPr>
              <a:t>Ezekiel 2:1-3:15</a:t>
            </a:r>
            <a:endParaRPr kumimoji="0" lang="en-GB" sz="2700" b="1" i="0" u="none" strike="noStrike" kern="1200" cap="none" spc="0" normalizeH="0" baseline="0" noProof="0" dirty="0">
              <a:ln w="19050">
                <a:solidFill>
                  <a:prstClr val="black"/>
                </a:solidFill>
              </a:ln>
              <a:solidFill>
                <a:srgbClr val="FFFF00"/>
              </a:solidFill>
              <a:effectLst/>
              <a:uLnTx/>
              <a:uFillTx/>
              <a:latin typeface="Century Gothic" panose="020B0502020202020204"/>
              <a:ea typeface="+mj-ea"/>
              <a:cs typeface="+mj-cs"/>
            </a:endParaRPr>
          </a:p>
        </p:txBody>
      </p:sp>
      <p:sp>
        <p:nvSpPr>
          <p:cNvPr id="2" name="TextBox 1">
            <a:extLst>
              <a:ext uri="{FF2B5EF4-FFF2-40B4-BE49-F238E27FC236}">
                <a16:creationId xmlns:a16="http://schemas.microsoft.com/office/drawing/2014/main" id="{82D83197-E694-4C77-9866-BE9CEADDAB6B}"/>
              </a:ext>
            </a:extLst>
          </p:cNvPr>
          <p:cNvSpPr txBox="1"/>
          <p:nvPr/>
        </p:nvSpPr>
        <p:spPr>
          <a:xfrm>
            <a:off x="1017917" y="1285336"/>
            <a:ext cx="5078083" cy="954107"/>
          </a:xfrm>
          <a:prstGeom prst="rect">
            <a:avLst/>
          </a:prstGeom>
          <a:noFill/>
        </p:spPr>
        <p:txBody>
          <a:bodyPr wrap="square" rtlCol="0">
            <a:spAutoFit/>
          </a:bodyPr>
          <a:lstStyle/>
          <a:p>
            <a:pPr marL="514350" indent="-514350">
              <a:buAutoNum type="arabicPeriod"/>
            </a:pPr>
            <a:r>
              <a:rPr lang="en-GB" sz="2400" b="1" dirty="0">
                <a:solidFill>
                  <a:srgbClr val="FFFF00"/>
                </a:solidFill>
                <a:latin typeface="Lucida Sans" panose="020B0602030504020204" pitchFamily="34" charset="0"/>
              </a:rPr>
              <a:t>The call</a:t>
            </a:r>
          </a:p>
          <a:p>
            <a:pPr marL="514350" indent="-514350">
              <a:buAutoNum type="arabicPeriod"/>
            </a:pPr>
            <a:r>
              <a:rPr lang="en-GB" sz="3200" b="1" dirty="0">
                <a:solidFill>
                  <a:srgbClr val="FFFF00"/>
                </a:solidFill>
                <a:latin typeface="Lucida Sans" panose="020B0602030504020204" pitchFamily="34" charset="0"/>
              </a:rPr>
              <a:t>The mission field</a:t>
            </a:r>
          </a:p>
        </p:txBody>
      </p:sp>
      <p:sp>
        <p:nvSpPr>
          <p:cNvPr id="3" name="TextBox 2">
            <a:extLst>
              <a:ext uri="{FF2B5EF4-FFF2-40B4-BE49-F238E27FC236}">
                <a16:creationId xmlns:a16="http://schemas.microsoft.com/office/drawing/2014/main" id="{0130411D-DE00-4870-A47C-3A9919AB7477}"/>
              </a:ext>
            </a:extLst>
          </p:cNvPr>
          <p:cNvSpPr txBox="1"/>
          <p:nvPr/>
        </p:nvSpPr>
        <p:spPr>
          <a:xfrm>
            <a:off x="1777042" y="2329132"/>
            <a:ext cx="7203056" cy="1261884"/>
          </a:xfrm>
          <a:prstGeom prst="rect">
            <a:avLst/>
          </a:prstGeom>
          <a:noFill/>
        </p:spPr>
        <p:txBody>
          <a:bodyPr wrap="square" rtlCol="0">
            <a:spAutoFit/>
          </a:bodyPr>
          <a:lstStyle/>
          <a:p>
            <a:pPr marL="361950" indent="-361950">
              <a:buFont typeface="Arial" panose="020B0604020202020204" pitchFamily="34" charset="0"/>
              <a:buChar char="•"/>
            </a:pPr>
            <a:r>
              <a:rPr lang="en-GB" sz="2400" b="1" dirty="0">
                <a:solidFill>
                  <a:schemeClr val="accent6">
                    <a:lumMod val="40000"/>
                    <a:lumOff val="60000"/>
                  </a:schemeClr>
                </a:solidFill>
              </a:rPr>
              <a:t>Rebellious</a:t>
            </a:r>
          </a:p>
          <a:p>
            <a:pPr marL="361950" indent="-361950">
              <a:buFont typeface="Arial" panose="020B0604020202020204" pitchFamily="34" charset="0"/>
              <a:buChar char="•"/>
            </a:pPr>
            <a:r>
              <a:rPr lang="en-GB" sz="2400" b="1" dirty="0">
                <a:solidFill>
                  <a:schemeClr val="accent6">
                    <a:lumMod val="40000"/>
                    <a:lumOff val="60000"/>
                  </a:schemeClr>
                </a:solidFill>
              </a:rPr>
              <a:t>A rebellious house</a:t>
            </a:r>
          </a:p>
          <a:p>
            <a:pPr marL="361950" indent="-361950">
              <a:buFont typeface="Arial" panose="020B0604020202020204" pitchFamily="34" charset="0"/>
              <a:buChar char="•"/>
            </a:pPr>
            <a:r>
              <a:rPr lang="en-GB" sz="2800" b="1" dirty="0">
                <a:solidFill>
                  <a:schemeClr val="accent6">
                    <a:lumMod val="40000"/>
                    <a:lumOff val="60000"/>
                  </a:schemeClr>
                </a:solidFill>
              </a:rPr>
              <a:t>Hearts of stone + ears of cloth</a:t>
            </a:r>
          </a:p>
        </p:txBody>
      </p:sp>
    </p:spTree>
    <p:extLst>
      <p:ext uri="{BB962C8B-B14F-4D97-AF65-F5344CB8AC3E}">
        <p14:creationId xmlns:p14="http://schemas.microsoft.com/office/powerpoint/2010/main" val="2469290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otalTime>2342</TotalTime>
  <Words>644</Words>
  <Application>Microsoft Office PowerPoint</Application>
  <PresentationFormat>Widescreen</PresentationFormat>
  <Paragraphs>154</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Century Gothic</vt:lpstr>
      <vt:lpstr>Lucida Sans</vt:lpstr>
      <vt:lpstr>Vapor Trail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Colin Howells</dc:creator>
  <cp:lastModifiedBy>Colin Howells</cp:lastModifiedBy>
  <cp:revision>42</cp:revision>
  <dcterms:created xsi:type="dcterms:W3CDTF">2018-06-15T07:36:13Z</dcterms:created>
  <dcterms:modified xsi:type="dcterms:W3CDTF">2018-10-28T08:42:16Z</dcterms:modified>
</cp:coreProperties>
</file>